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398" r:id="rId4"/>
    <p:sldId id="257" r:id="rId5"/>
    <p:sldId id="312" r:id="rId6"/>
    <p:sldId id="363" r:id="rId7"/>
    <p:sldId id="396" r:id="rId8"/>
    <p:sldId id="397" r:id="rId9"/>
    <p:sldId id="400" r:id="rId10"/>
    <p:sldId id="321" r:id="rId11"/>
    <p:sldId id="323" r:id="rId12"/>
    <p:sldId id="325" r:id="rId13"/>
    <p:sldId id="324" r:id="rId14"/>
    <p:sldId id="326" r:id="rId15"/>
    <p:sldId id="327" r:id="rId16"/>
    <p:sldId id="329" r:id="rId17"/>
    <p:sldId id="328" r:id="rId18"/>
    <p:sldId id="330" r:id="rId19"/>
    <p:sldId id="331" r:id="rId20"/>
    <p:sldId id="332" r:id="rId21"/>
    <p:sldId id="403" r:id="rId22"/>
    <p:sldId id="402" r:id="rId23"/>
    <p:sldId id="404" r:id="rId24"/>
    <p:sldId id="401" r:id="rId25"/>
    <p:sldId id="378" r:id="rId26"/>
    <p:sldId id="405" r:id="rId27"/>
    <p:sldId id="406" r:id="rId28"/>
    <p:sldId id="408" r:id="rId29"/>
    <p:sldId id="407" r:id="rId30"/>
    <p:sldId id="409" r:id="rId31"/>
    <p:sldId id="410" r:id="rId32"/>
    <p:sldId id="411" r:id="rId33"/>
    <p:sldId id="412" r:id="rId34"/>
    <p:sldId id="264" r:id="rId35"/>
    <p:sldId id="258" r:id="rId36"/>
    <p:sldId id="413" r:id="rId37"/>
    <p:sldId id="414" r:id="rId38"/>
    <p:sldId id="415" r:id="rId39"/>
    <p:sldId id="416" r:id="rId40"/>
    <p:sldId id="417" r:id="rId41"/>
    <p:sldId id="418" r:id="rId42"/>
    <p:sldId id="419" r:id="rId43"/>
    <p:sldId id="420" r:id="rId44"/>
    <p:sldId id="421" r:id="rId45"/>
    <p:sldId id="422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B5106B4-6ADA-4AF4-95D3-76AA7DA1194E}">
          <p14:sldIdLst>
            <p14:sldId id="256"/>
            <p14:sldId id="398"/>
            <p14:sldId id="257"/>
            <p14:sldId id="312"/>
            <p14:sldId id="363"/>
            <p14:sldId id="396"/>
            <p14:sldId id="397"/>
            <p14:sldId id="400"/>
            <p14:sldId id="321"/>
            <p14:sldId id="323"/>
            <p14:sldId id="325"/>
            <p14:sldId id="324"/>
            <p14:sldId id="326"/>
            <p14:sldId id="327"/>
            <p14:sldId id="329"/>
            <p14:sldId id="328"/>
            <p14:sldId id="330"/>
            <p14:sldId id="331"/>
            <p14:sldId id="332"/>
            <p14:sldId id="403"/>
            <p14:sldId id="402"/>
            <p14:sldId id="404"/>
            <p14:sldId id="401"/>
            <p14:sldId id="378"/>
            <p14:sldId id="405"/>
            <p14:sldId id="406"/>
            <p14:sldId id="408"/>
            <p14:sldId id="407"/>
            <p14:sldId id="409"/>
            <p14:sldId id="410"/>
            <p14:sldId id="411"/>
            <p14:sldId id="412"/>
            <p14:sldId id="264"/>
            <p14:sldId id="258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</p14:sldIdLst>
        </p14:section>
        <p14:section name="Untitled Section" id="{D7026109-951B-46EF-B824-5B005B2205B6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444E3-C47A-625B-EF0E-32496920A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015F0-F40B-4AA9-BAA5-D6BA19460E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D1441-7457-95F4-FF59-E9FD49603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416BC-4E5C-49BA-9954-309A106D8ADB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16691-EDCD-230B-0ADE-CCEAA1E95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FAD13-A4AB-4F14-1B71-1B0DB58CE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C802D-E655-4B3C-AE53-FADFC6462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70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E51AF-F840-0F79-4114-47A0A4D25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3A1067-46DF-48E9-9730-917DA78E6D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2CC78-76ED-96EF-79FC-C5B153697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416BC-4E5C-49BA-9954-309A106D8ADB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F0C20A-95FD-0942-1B05-D02F083C5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3099E-FD43-CC6E-769B-9AF461EBC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C802D-E655-4B3C-AE53-FADFC6462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38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C93D93-A73D-BFFF-AC01-2F70D58507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E6F4B1-A105-AEEA-A2B3-9BA8BFD1FB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DD9A0-814C-BD51-7C5B-A6CC8C3A8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416BC-4E5C-49BA-9954-309A106D8ADB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F9EE4-0AC3-A174-FDD8-C55015D79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357AD-8A36-976A-9218-1D6277881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C802D-E655-4B3C-AE53-FADFC6462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88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960BF-80AA-1D98-EC85-362DCD3C86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26F68D-BABC-7F20-D888-C46C873EC0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EB2CB-1DFF-03A4-BDAF-D9A3E4399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AF7BD-4039-CEEF-4235-1BDD4CDA7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DA062-08E0-B04F-9581-DC9D8DA96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0DCA7D-A863-4A53-8F47-0AB15EFA965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6568702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C8796-3C83-B169-3DDC-EAAD26D12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20A0A-13DA-9993-9537-F55F8C215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B6A98-76CD-3507-362C-AE9DA6BE7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E4B1A-6506-5D13-0589-14A2740FB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FB73B-00BC-FB7B-C71B-F37CC8960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8E30EE-BBBE-4190-808E-FBDEC425BD3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4518388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BCB83-4ABD-D984-08A8-02E8615F3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B37CE-D4F3-393A-AD85-ACAC3AA69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6F95F-B578-280E-4DAE-29AC54B1F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90CC6-75F0-1347-29F8-5A6792EDB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9600D-449D-1E9F-051B-248EA7A86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829020-E1AD-4818-8DE2-3EB407C52AD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6953941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20977-9CE7-20BC-A2DD-2A3FBB8AF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1BF1A-49C9-1F96-250B-B133A8218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01CD59-A606-7DB0-B50D-24C66F4F8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FDA501-9741-FDE9-2BF0-61A753BE0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CF32E8-0EB4-E2F0-B768-3EA904C06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6168D-6B3B-9838-4664-39F56E3EA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5DC408-53D6-4912-BB9C-C421CBD75D2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4144160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8BE5D-85BC-10C8-343C-088FFFE20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20773-065A-A9E0-F819-3CF7933F9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706C2E-1A3F-3BFE-7CD6-2D76DE0D53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AE66B2-F5E9-EB2B-C11C-BFF99C2E5E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6CB4B3-C25F-3BFA-7867-90E0F1979F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1F6424-D1CC-A8CE-66CD-F14A85C1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85BAD8-1E97-B488-F198-6FC983F65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771E73-E5E2-0132-5304-BE2094274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3EE8A8-BE13-4D1C-A1BC-C8CECC37BE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2769648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E94BB-79AC-728C-DC4D-2E9A08D49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5E4847-D107-A49D-48BF-087E06E30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351EC1-7D6E-2977-8A0D-35827C45B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D82ABF-0808-0944-FBCA-20184D956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E4EB71-C7E2-43BE-B881-662EF3C944F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1386721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2F6992-7162-745C-5373-82B6E0147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1E9597-C162-A40F-B390-7C0B10F4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0BAB5-2AA8-DA80-23C1-8151987E4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06663F-39BA-4A09-9361-9E5F2A3112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5219727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1790F-159D-F4EF-5B2C-24B8A4A88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D39F2-CFFA-1BCB-73AB-4581846D8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B9FEDC-DFDD-F3FB-0E18-B8263431F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C3B979-5F30-16F2-088D-88176E5EA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E3B536-DFA6-35B2-2F7F-A4CF5F9AB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254612-031F-BF84-700F-B8A7DCAEF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59B625-F4A9-4FDF-A517-EC9973BB04F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152679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593B6-8F44-0FB5-95A4-B874F876A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A7621-A74B-231A-B8CE-31C6A13BF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B9D59-A12B-C1CA-A31D-238DCD9D6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416BC-4E5C-49BA-9954-309A106D8ADB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931E8-75CE-A19C-3A2B-C57E4FE88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17D7A-86C8-919D-ECCB-33F9131CD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C802D-E655-4B3C-AE53-FADFC6462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8738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7D9B9-6D7F-1F2C-00B7-026B0FFC7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59F7EA-9280-24B9-3FA0-88DA22BD18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1BD412-43BD-31BE-2C9C-E7654D29C8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5E0742-5355-F6ED-ADC7-BFABDAC24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5923C-913C-FA13-7888-212BEBF26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BB2DCB-5045-AD82-DD7B-A22604FE8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B1A74D-CF46-4AA0-95F0-CB1B1499B4C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081098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63FB7-AAE5-A57A-CAA3-E30E2C6D9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7F9741-A19C-D1FD-2F24-110C02E162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F2E49-F96B-58C4-E4BE-76FD7C03A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2AF85D-C9F5-59EA-313E-A849226A3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AB151-8C47-0BFD-7A99-19A68D6F3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A13B94-6D62-467F-9292-332192FB3FD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259169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D72D6A-0DD9-7C6B-CC5B-E24A3C7713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CF6AD1-87A6-B6FB-50F2-5FA9D6B5A7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F6D39-2423-BB10-8706-DB8F4B6E3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ADD72-557E-5B18-4380-D0990297D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41767-747A-4DBF-6AD8-DFD6F3B5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B10101-AC25-4E1D-A989-6054FEDE849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271814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B7220-8863-7D3E-0265-40A1F0E20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34091-A84F-EBDB-2EC4-6CD644D55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5E217-3DDE-A862-E5B3-7BB460E3F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416BC-4E5C-49BA-9954-309A106D8ADB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D93F3-9FBF-4355-6CEC-E61966FE6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61789-237A-983E-E574-7AD292613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C802D-E655-4B3C-AE53-FADFC6462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26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4A7EB-980D-7C89-DAFB-02953D933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E74A5-4883-F81F-18DC-D2FB590610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C722BD-E2F7-AE75-949B-A01B31732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530999-1B4D-9634-D9A4-1E2C42F64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416BC-4E5C-49BA-9954-309A106D8ADB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A08AE-0B9F-A4FD-49E2-40DA64393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A7534E-D60F-D4BC-3760-E513359AC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C802D-E655-4B3C-AE53-FADFC6462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22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B6613-1FA9-C51C-B8C4-7E1A281AE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11B99-DA25-AE6A-4A89-BBA51070A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C1509D-5A6D-698B-BB14-821B1E4EC6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642C4A-4F84-BB3F-A9EE-C48F0C1B63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C36453-5EA5-0DEE-BE3D-503631D815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C3D283-9420-C6CB-40AF-8E3DE2B1B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416BC-4E5C-49BA-9954-309A106D8ADB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B97C96-435C-370B-2B2E-F1E9CB1AB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CF02F1-B100-5836-612A-0E31CBECE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C802D-E655-4B3C-AE53-FADFC6462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137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11D97-2A17-52AF-6481-82AE4FFE9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445D37-E7F8-CED2-578C-844A38146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416BC-4E5C-49BA-9954-309A106D8ADB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6C0B38-9DD2-5DF6-DE47-29167E2BD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8F0B2F-775C-A862-6F92-1A1CA0E8D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C802D-E655-4B3C-AE53-FADFC6462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083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4AF3C2-05AE-AB0A-52B8-F4639C38E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416BC-4E5C-49BA-9954-309A106D8ADB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B9DF8F-477D-7623-92FE-34B0CDAC1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18711-BE6C-5977-AF20-ED20FADEE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C802D-E655-4B3C-AE53-FADFC6462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042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F33CA-CFB3-661F-A419-6DE99F453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31495-10B2-AF13-DE98-F4D7344E0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B3DA30-5E52-2ECE-D757-B6B58307C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9D8391-707C-982F-30BB-2BEA53343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416BC-4E5C-49BA-9954-309A106D8ADB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3DB4E4-C15B-1CFB-F4FB-F77D46F80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C7CAB-BE95-AE73-229B-D1570889A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C802D-E655-4B3C-AE53-FADFC6462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02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61EB0-0062-17D0-AB7F-96BAEC570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C73E41-79BF-D04B-50AC-EEF20D8A80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3A3673-2ECC-926D-5E12-753D0A65E2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F32492-18A8-861B-B8DD-8A5163246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416BC-4E5C-49BA-9954-309A106D8ADB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B9AEF-15D4-E2A6-9360-662FE6F40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92D893-4726-69A5-2B91-4B82D83CD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C802D-E655-4B3C-AE53-FADFC6462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325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367623-882C-DF05-B9DA-0AEFD93C1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A8C11-708F-CA76-CD42-8A9FFB108A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9A030-AEC7-49FF-90AC-19BD204361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4416BC-4E5C-49BA-9954-309A106D8ADB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C040A-0B16-BCE3-5E89-D95B7E5AE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B4A7F-F55F-F026-3FA0-431C084FA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9C802D-E655-4B3C-AE53-FADFC6462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4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F7AF1FC-B839-38A3-2DB7-EF9BF3D49E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13D289C-0363-0D81-0909-BF91E87049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EE46B043-D4D8-A573-B7C7-F481D48E4FC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3ECF9D4-7B04-F157-EF4A-3EB78566803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025C788E-CC02-7CEF-4BED-33062D969DF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EB74920D-4BEA-439B-B976-1061A0689A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7254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9A094B-3367-42F5-8094-71A453DF2273}"/>
              </a:ext>
            </a:extLst>
          </p:cNvPr>
          <p:cNvSpPr txBox="1"/>
          <p:nvPr/>
        </p:nvSpPr>
        <p:spPr>
          <a:xfrm>
            <a:off x="4028795" y="2616451"/>
            <a:ext cx="3249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Null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Anthony Fodor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Charlotte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Bioinformatics and Genomics </a:t>
            </a:r>
          </a:p>
        </p:txBody>
      </p:sp>
    </p:spTree>
    <p:extLst>
      <p:ext uri="{BB962C8B-B14F-4D97-AF65-F5344CB8AC3E}">
        <p14:creationId xmlns:p14="http://schemas.microsoft.com/office/powerpoint/2010/main" val="2006113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ext Box 2">
            <a:extLst>
              <a:ext uri="{FF2B5EF4-FFF2-40B4-BE49-F238E27FC236}">
                <a16:creationId xmlns:a16="http://schemas.microsoft.com/office/drawing/2014/main" id="{A05FAA86-D173-66A3-4595-2C2E2E9A66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8325" y="422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4995" name="Text Box 3">
            <a:extLst>
              <a:ext uri="{FF2B5EF4-FFF2-40B4-BE49-F238E27FC236}">
                <a16:creationId xmlns:a16="http://schemas.microsoft.com/office/drawing/2014/main" id="{16D2D14C-5124-98A7-329E-6D61A77BE6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1" y="228600"/>
            <a:ext cx="6219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Helvetica" panose="020B0604020202020204" pitchFamily="34" charset="0"/>
              </a:rPr>
              <a:t>An alignment made up of the 20 amino acids</a:t>
            </a:r>
          </a:p>
        </p:txBody>
      </p:sp>
      <p:sp>
        <p:nvSpPr>
          <p:cNvPr id="84996" name="Text Box 4">
            <a:extLst>
              <a:ext uri="{FF2B5EF4-FFF2-40B4-BE49-F238E27FC236}">
                <a16:creationId xmlns:a16="http://schemas.microsoft.com/office/drawing/2014/main" id="{0A41A4D2-59C9-16D5-44F1-534A08B54F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9651" y="1244600"/>
            <a:ext cx="553357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AA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DE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FG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HI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KL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MN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PQ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RS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TU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WV</a:t>
            </a:r>
          </a:p>
        </p:txBody>
      </p:sp>
      <p:pic>
        <p:nvPicPr>
          <p:cNvPr id="84997" name="Picture 5">
            <a:extLst>
              <a:ext uri="{FF2B5EF4-FFF2-40B4-BE49-F238E27FC236}">
                <a16:creationId xmlns:a16="http://schemas.microsoft.com/office/drawing/2014/main" id="{4011AE21-11FD-D5E0-71DF-D55B7C8F3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1" y="2101851"/>
            <a:ext cx="4949825" cy="265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998" name="Rectangle 6">
            <a:extLst>
              <a:ext uri="{FF2B5EF4-FFF2-40B4-BE49-F238E27FC236}">
                <a16:creationId xmlns:a16="http://schemas.microsoft.com/office/drawing/2014/main" id="{AE0B24C3-4E06-C93D-9428-EF9339B2A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1981200"/>
            <a:ext cx="1066800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84999" name="Rectangle 7">
            <a:extLst>
              <a:ext uri="{FF2B5EF4-FFF2-40B4-BE49-F238E27FC236}">
                <a16:creationId xmlns:a16="http://schemas.microsoft.com/office/drawing/2014/main" id="{B2D8FC48-337C-B79D-0505-CD05A4337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4572000"/>
            <a:ext cx="304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85000" name="Text Box 8">
            <a:extLst>
              <a:ext uri="{FF2B5EF4-FFF2-40B4-BE49-F238E27FC236}">
                <a16:creationId xmlns:a16="http://schemas.microsoft.com/office/drawing/2014/main" id="{4AF4D819-3922-AFF8-3708-053BB1F5F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926" y="4724400"/>
            <a:ext cx="2949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Increasingly Random  </a:t>
            </a:r>
          </a:p>
        </p:txBody>
      </p:sp>
      <p:sp>
        <p:nvSpPr>
          <p:cNvPr id="85001" name="Line 9">
            <a:extLst>
              <a:ext uri="{FF2B5EF4-FFF2-40B4-BE49-F238E27FC236}">
                <a16:creationId xmlns:a16="http://schemas.microsoft.com/office/drawing/2014/main" id="{8EF0A770-2653-B7DF-490B-15818A442E7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987925"/>
            <a:ext cx="6858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85002" name="Text Box 10">
            <a:extLst>
              <a:ext uri="{FF2B5EF4-FFF2-40B4-BE49-F238E27FC236}">
                <a16:creationId xmlns:a16="http://schemas.microsoft.com/office/drawing/2014/main" id="{B1EA2F0A-86AD-BC69-3A6E-938A2EDE98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2514" y="5029200"/>
            <a:ext cx="32210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Increasingly Conserved  </a:t>
            </a:r>
          </a:p>
        </p:txBody>
      </p:sp>
      <p:sp>
        <p:nvSpPr>
          <p:cNvPr id="85003" name="Line 11">
            <a:extLst>
              <a:ext uri="{FF2B5EF4-FFF2-40B4-BE49-F238E27FC236}">
                <a16:creationId xmlns:a16="http://schemas.microsoft.com/office/drawing/2014/main" id="{9F1FF472-07BE-3999-8F4F-2E73137B8E6C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4488" y="5257800"/>
            <a:ext cx="6858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85004" name="Text Box 12">
            <a:extLst>
              <a:ext uri="{FF2B5EF4-FFF2-40B4-BE49-F238E27FC236}">
                <a16:creationId xmlns:a16="http://schemas.microsoft.com/office/drawing/2014/main" id="{FCA03798-253D-3C70-61C4-CBC5C2F7D5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0725" y="2667001"/>
            <a:ext cx="84414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SCA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score</a:t>
            </a:r>
          </a:p>
        </p:txBody>
      </p:sp>
      <p:sp>
        <p:nvSpPr>
          <p:cNvPr id="85005" name="Rectangle 13">
            <a:extLst>
              <a:ext uri="{FF2B5EF4-FFF2-40B4-BE49-F238E27FC236}">
                <a16:creationId xmlns:a16="http://schemas.microsoft.com/office/drawing/2014/main" id="{07565CCD-4EDF-DD80-F1FF-7145BA25F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2209800"/>
            <a:ext cx="3429000" cy="2286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85006" name="Oval 14">
            <a:extLst>
              <a:ext uri="{FF2B5EF4-FFF2-40B4-BE49-F238E27FC236}">
                <a16:creationId xmlns:a16="http://schemas.microsoft.com/office/drawing/2014/main" id="{7A1283BE-7303-06B4-4BC7-36615471B3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4495800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85007" name="Oval 15">
            <a:extLst>
              <a:ext uri="{FF2B5EF4-FFF2-40B4-BE49-F238E27FC236}">
                <a16:creationId xmlns:a16="http://schemas.microsoft.com/office/drawing/2014/main" id="{9A0ACAB9-215B-D341-FF91-8053A2E031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4191000"/>
            <a:ext cx="457200" cy="6096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85010" name="Freeform 18">
            <a:extLst>
              <a:ext uri="{FF2B5EF4-FFF2-40B4-BE49-F238E27FC236}">
                <a16:creationId xmlns:a16="http://schemas.microsoft.com/office/drawing/2014/main" id="{9A6FEDEC-038F-7855-B854-AE16E10835F9}"/>
              </a:ext>
            </a:extLst>
          </p:cNvPr>
          <p:cNvSpPr>
            <a:spLocks/>
          </p:cNvSpPr>
          <p:nvPr/>
        </p:nvSpPr>
        <p:spPr bwMode="auto">
          <a:xfrm>
            <a:off x="4927601" y="2439989"/>
            <a:ext cx="80963" cy="111125"/>
          </a:xfrm>
          <a:custGeom>
            <a:avLst/>
            <a:gdLst>
              <a:gd name="T0" fmla="*/ 24 w 51"/>
              <a:gd name="T1" fmla="*/ 70 h 70"/>
              <a:gd name="T2" fmla="*/ 19 w 51"/>
              <a:gd name="T3" fmla="*/ 53 h 70"/>
              <a:gd name="T4" fmla="*/ 19 w 51"/>
              <a:gd name="T5" fmla="*/ 4 h 70"/>
              <a:gd name="T6" fmla="*/ 37 w 51"/>
              <a:gd name="T7" fmla="*/ 5 h 70"/>
              <a:gd name="T8" fmla="*/ 24 w 51"/>
              <a:gd name="T9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" h="70">
                <a:moveTo>
                  <a:pt x="24" y="70"/>
                </a:moveTo>
                <a:cubicBezTo>
                  <a:pt x="22" y="64"/>
                  <a:pt x="21" y="59"/>
                  <a:pt x="19" y="53"/>
                </a:cubicBezTo>
                <a:cubicBezTo>
                  <a:pt x="4" y="64"/>
                  <a:pt x="0" y="13"/>
                  <a:pt x="19" y="4"/>
                </a:cubicBezTo>
                <a:cubicBezTo>
                  <a:pt x="25" y="4"/>
                  <a:pt x="34" y="0"/>
                  <a:pt x="37" y="5"/>
                </a:cubicBezTo>
                <a:cubicBezTo>
                  <a:pt x="51" y="35"/>
                  <a:pt x="26" y="46"/>
                  <a:pt x="24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85011" name="Text Box 19">
            <a:extLst>
              <a:ext uri="{FF2B5EF4-FFF2-40B4-BE49-F238E27FC236}">
                <a16:creationId xmlns:a16="http://schemas.microsoft.com/office/drawing/2014/main" id="{00DA591F-F5EA-5D02-E472-CB0E53A23E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1725" y="58324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ext Box 1026">
            <a:extLst>
              <a:ext uri="{FF2B5EF4-FFF2-40B4-BE49-F238E27FC236}">
                <a16:creationId xmlns:a16="http://schemas.microsoft.com/office/drawing/2014/main" id="{3A1155A4-87A2-EFE3-A3AF-3278967CFC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8325" y="422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7043" name="Text Box 1027">
            <a:extLst>
              <a:ext uri="{FF2B5EF4-FFF2-40B4-BE49-F238E27FC236}">
                <a16:creationId xmlns:a16="http://schemas.microsoft.com/office/drawing/2014/main" id="{26C459B4-73C7-22A5-6083-B5CF1979A0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1" y="228600"/>
            <a:ext cx="6219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Helvetica" panose="020B0604020202020204" pitchFamily="34" charset="0"/>
              </a:rPr>
              <a:t>An alignment made up of the 20 amino acids</a:t>
            </a:r>
          </a:p>
        </p:txBody>
      </p:sp>
      <p:sp>
        <p:nvSpPr>
          <p:cNvPr id="87044" name="Text Box 1028">
            <a:extLst>
              <a:ext uri="{FF2B5EF4-FFF2-40B4-BE49-F238E27FC236}">
                <a16:creationId xmlns:a16="http://schemas.microsoft.com/office/drawing/2014/main" id="{C040140C-555B-573A-4254-4131249DCD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9651" y="1244600"/>
            <a:ext cx="553357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AA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AA</a:t>
            </a:r>
            <a:endParaRPr lang="en-US" alt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FG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HI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KL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MN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PQ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RS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TU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WV</a:t>
            </a:r>
          </a:p>
        </p:txBody>
      </p:sp>
      <p:pic>
        <p:nvPicPr>
          <p:cNvPr id="87045" name="Picture 1029">
            <a:extLst>
              <a:ext uri="{FF2B5EF4-FFF2-40B4-BE49-F238E27FC236}">
                <a16:creationId xmlns:a16="http://schemas.microsoft.com/office/drawing/2014/main" id="{D8040CA4-0B32-A14D-C246-1642672E7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1" y="2101851"/>
            <a:ext cx="4949825" cy="265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7046" name="Rectangle 1030">
            <a:extLst>
              <a:ext uri="{FF2B5EF4-FFF2-40B4-BE49-F238E27FC236}">
                <a16:creationId xmlns:a16="http://schemas.microsoft.com/office/drawing/2014/main" id="{D5DF2758-789A-BB0A-18E3-52961499B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1981200"/>
            <a:ext cx="1066800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87047" name="Rectangle 1031">
            <a:extLst>
              <a:ext uri="{FF2B5EF4-FFF2-40B4-BE49-F238E27FC236}">
                <a16:creationId xmlns:a16="http://schemas.microsoft.com/office/drawing/2014/main" id="{5D5C59B1-B7E4-D8F5-6E79-4916F8BC86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4572000"/>
            <a:ext cx="304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87048" name="Text Box 1032">
            <a:extLst>
              <a:ext uri="{FF2B5EF4-FFF2-40B4-BE49-F238E27FC236}">
                <a16:creationId xmlns:a16="http://schemas.microsoft.com/office/drawing/2014/main" id="{582A017A-C1B9-CDE3-FDDF-4EC0735DF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926" y="4724400"/>
            <a:ext cx="2949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Increasingly Random  </a:t>
            </a:r>
          </a:p>
        </p:txBody>
      </p:sp>
      <p:sp>
        <p:nvSpPr>
          <p:cNvPr id="87049" name="Line 1033">
            <a:extLst>
              <a:ext uri="{FF2B5EF4-FFF2-40B4-BE49-F238E27FC236}">
                <a16:creationId xmlns:a16="http://schemas.microsoft.com/office/drawing/2014/main" id="{07C5DEC4-BEA2-A3B6-3A5B-09BCAC191D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987925"/>
            <a:ext cx="6858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87050" name="Text Box 1034">
            <a:extLst>
              <a:ext uri="{FF2B5EF4-FFF2-40B4-BE49-F238E27FC236}">
                <a16:creationId xmlns:a16="http://schemas.microsoft.com/office/drawing/2014/main" id="{45FC2B47-B9D4-82FF-4823-881584F7D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2514" y="5029200"/>
            <a:ext cx="32210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Increasingly Conserved  </a:t>
            </a:r>
          </a:p>
        </p:txBody>
      </p:sp>
      <p:sp>
        <p:nvSpPr>
          <p:cNvPr id="87051" name="Line 1035">
            <a:extLst>
              <a:ext uri="{FF2B5EF4-FFF2-40B4-BE49-F238E27FC236}">
                <a16:creationId xmlns:a16="http://schemas.microsoft.com/office/drawing/2014/main" id="{B8EF749E-33E8-F98F-0E42-D884A24418C6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4488" y="5257800"/>
            <a:ext cx="6858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87052" name="Text Box 1036">
            <a:extLst>
              <a:ext uri="{FF2B5EF4-FFF2-40B4-BE49-F238E27FC236}">
                <a16:creationId xmlns:a16="http://schemas.microsoft.com/office/drawing/2014/main" id="{72D91465-6809-9E89-9119-615A2CDCA7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0725" y="2667001"/>
            <a:ext cx="84414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SCA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score</a:t>
            </a:r>
          </a:p>
        </p:txBody>
      </p:sp>
      <p:sp>
        <p:nvSpPr>
          <p:cNvPr id="87053" name="Rectangle 1037">
            <a:extLst>
              <a:ext uri="{FF2B5EF4-FFF2-40B4-BE49-F238E27FC236}">
                <a16:creationId xmlns:a16="http://schemas.microsoft.com/office/drawing/2014/main" id="{161292D4-EAE8-1941-1A83-91F7B4C32B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2209800"/>
            <a:ext cx="3200400" cy="2286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87054" name="Oval 1038">
            <a:extLst>
              <a:ext uri="{FF2B5EF4-FFF2-40B4-BE49-F238E27FC236}">
                <a16:creationId xmlns:a16="http://schemas.microsoft.com/office/drawing/2014/main" id="{8E7273FF-BE1C-13FA-977F-0B70605A6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4191000"/>
            <a:ext cx="457200" cy="6096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87057" name="Freeform 1041">
            <a:extLst>
              <a:ext uri="{FF2B5EF4-FFF2-40B4-BE49-F238E27FC236}">
                <a16:creationId xmlns:a16="http://schemas.microsoft.com/office/drawing/2014/main" id="{95560BB9-C209-DF34-B179-E8761B610810}"/>
              </a:ext>
            </a:extLst>
          </p:cNvPr>
          <p:cNvSpPr>
            <a:spLocks/>
          </p:cNvSpPr>
          <p:nvPr/>
        </p:nvSpPr>
        <p:spPr bwMode="auto">
          <a:xfrm>
            <a:off x="5318125" y="2481263"/>
            <a:ext cx="90488" cy="176212"/>
          </a:xfrm>
          <a:custGeom>
            <a:avLst/>
            <a:gdLst>
              <a:gd name="T0" fmla="*/ 3 w 57"/>
              <a:gd name="T1" fmla="*/ 98 h 111"/>
              <a:gd name="T2" fmla="*/ 4 w 57"/>
              <a:gd name="T3" fmla="*/ 11 h 111"/>
              <a:gd name="T4" fmla="*/ 36 w 57"/>
              <a:gd name="T5" fmla="*/ 32 h 111"/>
              <a:gd name="T6" fmla="*/ 3 w 57"/>
              <a:gd name="T7" fmla="*/ 98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" h="111">
                <a:moveTo>
                  <a:pt x="3" y="98"/>
                </a:moveTo>
                <a:cubicBezTo>
                  <a:pt x="3" y="69"/>
                  <a:pt x="0" y="40"/>
                  <a:pt x="4" y="11"/>
                </a:cubicBezTo>
                <a:cubicBezTo>
                  <a:pt x="6" y="0"/>
                  <a:pt x="34" y="27"/>
                  <a:pt x="36" y="32"/>
                </a:cubicBezTo>
                <a:cubicBezTo>
                  <a:pt x="34" y="111"/>
                  <a:pt x="57" y="103"/>
                  <a:pt x="3" y="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ext Box 2">
            <a:extLst>
              <a:ext uri="{FF2B5EF4-FFF2-40B4-BE49-F238E27FC236}">
                <a16:creationId xmlns:a16="http://schemas.microsoft.com/office/drawing/2014/main" id="{2C791E6A-0C2F-DA53-40EC-09B5056FA8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8325" y="422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6019" name="Text Box 3">
            <a:extLst>
              <a:ext uri="{FF2B5EF4-FFF2-40B4-BE49-F238E27FC236}">
                <a16:creationId xmlns:a16="http://schemas.microsoft.com/office/drawing/2014/main" id="{2BF94CCF-DC5B-1901-4D03-D7FEA922D1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1" y="228600"/>
            <a:ext cx="6219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Helvetica" panose="020B0604020202020204" pitchFamily="34" charset="0"/>
              </a:rPr>
              <a:t>An alignment made up of the 20 amino acids</a:t>
            </a:r>
          </a:p>
        </p:txBody>
      </p:sp>
      <p:sp>
        <p:nvSpPr>
          <p:cNvPr id="86020" name="Text Box 4">
            <a:extLst>
              <a:ext uri="{FF2B5EF4-FFF2-40B4-BE49-F238E27FC236}">
                <a16:creationId xmlns:a16="http://schemas.microsoft.com/office/drawing/2014/main" id="{D4E35097-3BC9-2104-1D15-581B85CB1A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9651" y="1244600"/>
            <a:ext cx="553357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AA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AA</a:t>
            </a:r>
            <a:endParaRPr lang="en-US" alt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AA</a:t>
            </a:r>
            <a:endParaRPr lang="en-US" alt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HI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KL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MN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PQ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RS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TU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WV</a:t>
            </a:r>
          </a:p>
        </p:txBody>
      </p:sp>
      <p:pic>
        <p:nvPicPr>
          <p:cNvPr id="86021" name="Picture 5">
            <a:extLst>
              <a:ext uri="{FF2B5EF4-FFF2-40B4-BE49-F238E27FC236}">
                <a16:creationId xmlns:a16="http://schemas.microsoft.com/office/drawing/2014/main" id="{9ED535F0-3B59-C5B6-921B-CE3B1508B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1" y="2101851"/>
            <a:ext cx="4949825" cy="265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6022" name="Rectangle 6">
            <a:extLst>
              <a:ext uri="{FF2B5EF4-FFF2-40B4-BE49-F238E27FC236}">
                <a16:creationId xmlns:a16="http://schemas.microsoft.com/office/drawing/2014/main" id="{275DD167-6D3A-8CBB-4B55-05C50D378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1981200"/>
            <a:ext cx="1066800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86023" name="Rectangle 7">
            <a:extLst>
              <a:ext uri="{FF2B5EF4-FFF2-40B4-BE49-F238E27FC236}">
                <a16:creationId xmlns:a16="http://schemas.microsoft.com/office/drawing/2014/main" id="{0F9F792C-E132-8503-360B-A610D23267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4572000"/>
            <a:ext cx="304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86024" name="Text Box 8">
            <a:extLst>
              <a:ext uri="{FF2B5EF4-FFF2-40B4-BE49-F238E27FC236}">
                <a16:creationId xmlns:a16="http://schemas.microsoft.com/office/drawing/2014/main" id="{2EF7332C-15C2-7B7C-264B-D2A7476271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926" y="4724400"/>
            <a:ext cx="2949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Increasingly Random  </a:t>
            </a:r>
          </a:p>
        </p:txBody>
      </p:sp>
      <p:sp>
        <p:nvSpPr>
          <p:cNvPr id="86025" name="Line 9">
            <a:extLst>
              <a:ext uri="{FF2B5EF4-FFF2-40B4-BE49-F238E27FC236}">
                <a16:creationId xmlns:a16="http://schemas.microsoft.com/office/drawing/2014/main" id="{BE651579-74C1-CA6C-9BA9-6175DDA23E8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987925"/>
            <a:ext cx="6858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86026" name="Text Box 10">
            <a:extLst>
              <a:ext uri="{FF2B5EF4-FFF2-40B4-BE49-F238E27FC236}">
                <a16:creationId xmlns:a16="http://schemas.microsoft.com/office/drawing/2014/main" id="{3510EFC3-534F-93C9-BAF7-D9050228D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2514" y="5029200"/>
            <a:ext cx="32210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Increasingly Conserved  </a:t>
            </a:r>
          </a:p>
        </p:txBody>
      </p:sp>
      <p:sp>
        <p:nvSpPr>
          <p:cNvPr id="86027" name="Line 11">
            <a:extLst>
              <a:ext uri="{FF2B5EF4-FFF2-40B4-BE49-F238E27FC236}">
                <a16:creationId xmlns:a16="http://schemas.microsoft.com/office/drawing/2014/main" id="{814D94CE-C3AA-4250-F885-8586FAD82C33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4488" y="5257800"/>
            <a:ext cx="6858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86028" name="Text Box 12">
            <a:extLst>
              <a:ext uri="{FF2B5EF4-FFF2-40B4-BE49-F238E27FC236}">
                <a16:creationId xmlns:a16="http://schemas.microsoft.com/office/drawing/2014/main" id="{CB6936F3-2A3B-F4FB-8626-A41B54DE89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0725" y="2667001"/>
            <a:ext cx="84414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SCA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score</a:t>
            </a:r>
          </a:p>
        </p:txBody>
      </p:sp>
      <p:sp>
        <p:nvSpPr>
          <p:cNvPr id="86029" name="Oval 13">
            <a:extLst>
              <a:ext uri="{FF2B5EF4-FFF2-40B4-BE49-F238E27FC236}">
                <a16:creationId xmlns:a16="http://schemas.microsoft.com/office/drawing/2014/main" id="{BA5AD0C5-F6AF-D2AC-A314-CC1188171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4191000"/>
            <a:ext cx="457200" cy="6096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86030" name="Rectangle 14">
            <a:extLst>
              <a:ext uri="{FF2B5EF4-FFF2-40B4-BE49-F238E27FC236}">
                <a16:creationId xmlns:a16="http://schemas.microsoft.com/office/drawing/2014/main" id="{B1EB78AA-0B8A-E87F-A592-022CEBB95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2362200"/>
            <a:ext cx="2819400" cy="2057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86031" name="Freeform 15">
            <a:extLst>
              <a:ext uri="{FF2B5EF4-FFF2-40B4-BE49-F238E27FC236}">
                <a16:creationId xmlns:a16="http://schemas.microsoft.com/office/drawing/2014/main" id="{7F0C11CD-84C7-E637-DC37-86ADFE34C0D0}"/>
              </a:ext>
            </a:extLst>
          </p:cNvPr>
          <p:cNvSpPr>
            <a:spLocks/>
          </p:cNvSpPr>
          <p:nvPr/>
        </p:nvSpPr>
        <p:spPr bwMode="auto">
          <a:xfrm>
            <a:off x="5668964" y="2616200"/>
            <a:ext cx="134937" cy="209550"/>
          </a:xfrm>
          <a:custGeom>
            <a:avLst/>
            <a:gdLst>
              <a:gd name="T0" fmla="*/ 19 w 85"/>
              <a:gd name="T1" fmla="*/ 0 h 132"/>
              <a:gd name="T2" fmla="*/ 25 w 85"/>
              <a:gd name="T3" fmla="*/ 130 h 132"/>
              <a:gd name="T4" fmla="*/ 75 w 85"/>
              <a:gd name="T5" fmla="*/ 114 h 132"/>
              <a:gd name="T6" fmla="*/ 61 w 85"/>
              <a:gd name="T7" fmla="*/ 44 h 132"/>
              <a:gd name="T8" fmla="*/ 45 w 85"/>
              <a:gd name="T9" fmla="*/ 28 h 132"/>
              <a:gd name="T10" fmla="*/ 19 w 85"/>
              <a:gd name="T11" fmla="*/ 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" h="132">
                <a:moveTo>
                  <a:pt x="19" y="0"/>
                </a:moveTo>
                <a:cubicBezTo>
                  <a:pt x="17" y="34"/>
                  <a:pt x="0" y="105"/>
                  <a:pt x="25" y="130"/>
                </a:cubicBezTo>
                <a:cubicBezTo>
                  <a:pt x="58" y="128"/>
                  <a:pt x="57" y="132"/>
                  <a:pt x="75" y="114"/>
                </a:cubicBezTo>
                <a:cubicBezTo>
                  <a:pt x="83" y="90"/>
                  <a:pt x="85" y="60"/>
                  <a:pt x="61" y="44"/>
                </a:cubicBezTo>
                <a:cubicBezTo>
                  <a:pt x="56" y="37"/>
                  <a:pt x="52" y="33"/>
                  <a:pt x="45" y="28"/>
                </a:cubicBezTo>
                <a:cubicBezTo>
                  <a:pt x="38" y="18"/>
                  <a:pt x="19" y="6"/>
                  <a:pt x="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2">
            <a:extLst>
              <a:ext uri="{FF2B5EF4-FFF2-40B4-BE49-F238E27FC236}">
                <a16:creationId xmlns:a16="http://schemas.microsoft.com/office/drawing/2014/main" id="{412D1B5B-78EE-94B0-EBE3-422669BCAD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8325" y="422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8067" name="Text Box 3">
            <a:extLst>
              <a:ext uri="{FF2B5EF4-FFF2-40B4-BE49-F238E27FC236}">
                <a16:creationId xmlns:a16="http://schemas.microsoft.com/office/drawing/2014/main" id="{0BDE53CE-24AC-9896-5EA3-BEE80305A6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1" y="228600"/>
            <a:ext cx="6219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Helvetica" panose="020B0604020202020204" pitchFamily="34" charset="0"/>
              </a:rPr>
              <a:t>An alignment made up of the 20 amino acids</a:t>
            </a:r>
          </a:p>
        </p:txBody>
      </p:sp>
      <p:sp>
        <p:nvSpPr>
          <p:cNvPr id="88068" name="Text Box 4">
            <a:extLst>
              <a:ext uri="{FF2B5EF4-FFF2-40B4-BE49-F238E27FC236}">
                <a16:creationId xmlns:a16="http://schemas.microsoft.com/office/drawing/2014/main" id="{327C7844-8091-E6C3-DDE3-17369A28C9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9651" y="1244600"/>
            <a:ext cx="553357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AA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AA</a:t>
            </a:r>
            <a:endParaRPr lang="en-US" alt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AA</a:t>
            </a:r>
            <a:endParaRPr lang="en-US" alt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AA</a:t>
            </a:r>
            <a:endParaRPr lang="en-US" alt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KL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MN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PQ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RS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TU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WV</a:t>
            </a:r>
          </a:p>
        </p:txBody>
      </p:sp>
      <p:pic>
        <p:nvPicPr>
          <p:cNvPr id="88069" name="Picture 5">
            <a:extLst>
              <a:ext uri="{FF2B5EF4-FFF2-40B4-BE49-F238E27FC236}">
                <a16:creationId xmlns:a16="http://schemas.microsoft.com/office/drawing/2014/main" id="{0040ECB4-A17A-9B19-1F63-C9AE725D6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1" y="2101851"/>
            <a:ext cx="4949825" cy="265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8070" name="Rectangle 6">
            <a:extLst>
              <a:ext uri="{FF2B5EF4-FFF2-40B4-BE49-F238E27FC236}">
                <a16:creationId xmlns:a16="http://schemas.microsoft.com/office/drawing/2014/main" id="{C339D25E-9FEC-5C56-2CFB-6BE69DF65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1981200"/>
            <a:ext cx="1066800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88071" name="Rectangle 7">
            <a:extLst>
              <a:ext uri="{FF2B5EF4-FFF2-40B4-BE49-F238E27FC236}">
                <a16:creationId xmlns:a16="http://schemas.microsoft.com/office/drawing/2014/main" id="{150EF492-1776-076D-90FC-06D731D81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4572000"/>
            <a:ext cx="304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88072" name="Text Box 8">
            <a:extLst>
              <a:ext uri="{FF2B5EF4-FFF2-40B4-BE49-F238E27FC236}">
                <a16:creationId xmlns:a16="http://schemas.microsoft.com/office/drawing/2014/main" id="{1239947B-2211-AB29-C77A-3AFD7101D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926" y="4724400"/>
            <a:ext cx="2949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Increasingly Random  </a:t>
            </a:r>
          </a:p>
        </p:txBody>
      </p:sp>
      <p:sp>
        <p:nvSpPr>
          <p:cNvPr id="88073" name="Line 9">
            <a:extLst>
              <a:ext uri="{FF2B5EF4-FFF2-40B4-BE49-F238E27FC236}">
                <a16:creationId xmlns:a16="http://schemas.microsoft.com/office/drawing/2014/main" id="{51EF539C-4F7E-D141-A5FC-54AA4C1FB2B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987925"/>
            <a:ext cx="6858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88074" name="Text Box 10">
            <a:extLst>
              <a:ext uri="{FF2B5EF4-FFF2-40B4-BE49-F238E27FC236}">
                <a16:creationId xmlns:a16="http://schemas.microsoft.com/office/drawing/2014/main" id="{EA2924BD-AEF1-C434-B032-28EF842AA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2514" y="5029200"/>
            <a:ext cx="32210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Increasingly Conserved  </a:t>
            </a:r>
          </a:p>
        </p:txBody>
      </p:sp>
      <p:sp>
        <p:nvSpPr>
          <p:cNvPr id="88075" name="Line 11">
            <a:extLst>
              <a:ext uri="{FF2B5EF4-FFF2-40B4-BE49-F238E27FC236}">
                <a16:creationId xmlns:a16="http://schemas.microsoft.com/office/drawing/2014/main" id="{BE1A3A6E-AEC4-5B0B-08E7-7CECEAA45FE9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4488" y="5257800"/>
            <a:ext cx="6858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88076" name="Text Box 12">
            <a:extLst>
              <a:ext uri="{FF2B5EF4-FFF2-40B4-BE49-F238E27FC236}">
                <a16:creationId xmlns:a16="http://schemas.microsoft.com/office/drawing/2014/main" id="{34AB0719-F4A3-88BB-AEA4-DE1E81165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0725" y="2667001"/>
            <a:ext cx="84414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SCA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score</a:t>
            </a:r>
          </a:p>
        </p:txBody>
      </p:sp>
      <p:sp>
        <p:nvSpPr>
          <p:cNvPr id="88077" name="Oval 13">
            <a:extLst>
              <a:ext uri="{FF2B5EF4-FFF2-40B4-BE49-F238E27FC236}">
                <a16:creationId xmlns:a16="http://schemas.microsoft.com/office/drawing/2014/main" id="{9B38D1EB-E791-AD60-A867-7FFCF8E55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4191000"/>
            <a:ext cx="457200" cy="6096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88078" name="Rectangle 14">
            <a:extLst>
              <a:ext uri="{FF2B5EF4-FFF2-40B4-BE49-F238E27FC236}">
                <a16:creationId xmlns:a16="http://schemas.microsoft.com/office/drawing/2014/main" id="{540B8B84-430F-A5BC-275C-9503C395E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438400"/>
            <a:ext cx="2362200" cy="2057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88079" name="Freeform 15">
            <a:extLst>
              <a:ext uri="{FF2B5EF4-FFF2-40B4-BE49-F238E27FC236}">
                <a16:creationId xmlns:a16="http://schemas.microsoft.com/office/drawing/2014/main" id="{46CAA7D3-5819-0A46-4A9C-E9A0284EE03E}"/>
              </a:ext>
            </a:extLst>
          </p:cNvPr>
          <p:cNvSpPr>
            <a:spLocks/>
          </p:cNvSpPr>
          <p:nvPr/>
        </p:nvSpPr>
        <p:spPr bwMode="auto">
          <a:xfrm>
            <a:off x="6080125" y="2771776"/>
            <a:ext cx="90488" cy="252413"/>
          </a:xfrm>
          <a:custGeom>
            <a:avLst/>
            <a:gdLst>
              <a:gd name="T0" fmla="*/ 0 w 57"/>
              <a:gd name="T1" fmla="*/ 0 h 159"/>
              <a:gd name="T2" fmla="*/ 1 w 57"/>
              <a:gd name="T3" fmla="*/ 134 h 159"/>
              <a:gd name="T4" fmla="*/ 19 w 57"/>
              <a:gd name="T5" fmla="*/ 159 h 159"/>
              <a:gd name="T6" fmla="*/ 48 w 57"/>
              <a:gd name="T7" fmla="*/ 140 h 159"/>
              <a:gd name="T8" fmla="*/ 57 w 57"/>
              <a:gd name="T9" fmla="*/ 119 h 159"/>
              <a:gd name="T10" fmla="*/ 46 w 57"/>
              <a:gd name="T11" fmla="*/ 62 h 159"/>
              <a:gd name="T12" fmla="*/ 18 w 57"/>
              <a:gd name="T13" fmla="*/ 12 h 159"/>
              <a:gd name="T14" fmla="*/ 0 w 57"/>
              <a:gd name="T15" fmla="*/ 0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159">
                <a:moveTo>
                  <a:pt x="0" y="0"/>
                </a:moveTo>
                <a:cubicBezTo>
                  <a:pt x="0" y="45"/>
                  <a:pt x="0" y="89"/>
                  <a:pt x="1" y="134"/>
                </a:cubicBezTo>
                <a:cubicBezTo>
                  <a:pt x="1" y="144"/>
                  <a:pt x="19" y="159"/>
                  <a:pt x="19" y="159"/>
                </a:cubicBezTo>
                <a:cubicBezTo>
                  <a:pt x="34" y="158"/>
                  <a:pt x="39" y="152"/>
                  <a:pt x="48" y="140"/>
                </a:cubicBezTo>
                <a:cubicBezTo>
                  <a:pt x="50" y="132"/>
                  <a:pt x="54" y="126"/>
                  <a:pt x="57" y="119"/>
                </a:cubicBezTo>
                <a:cubicBezTo>
                  <a:pt x="56" y="98"/>
                  <a:pt x="54" y="81"/>
                  <a:pt x="46" y="62"/>
                </a:cubicBezTo>
                <a:cubicBezTo>
                  <a:pt x="43" y="45"/>
                  <a:pt x="30" y="25"/>
                  <a:pt x="18" y="12"/>
                </a:cubicBezTo>
                <a:cubicBezTo>
                  <a:pt x="12" y="5"/>
                  <a:pt x="0" y="9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ext Box 2">
            <a:extLst>
              <a:ext uri="{FF2B5EF4-FFF2-40B4-BE49-F238E27FC236}">
                <a16:creationId xmlns:a16="http://schemas.microsoft.com/office/drawing/2014/main" id="{B4A99626-1890-C67E-D396-AA728A5224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8325" y="422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9091" name="Text Box 3">
            <a:extLst>
              <a:ext uri="{FF2B5EF4-FFF2-40B4-BE49-F238E27FC236}">
                <a16:creationId xmlns:a16="http://schemas.microsoft.com/office/drawing/2014/main" id="{F1A5B1CC-0375-9932-1BAF-4BC971F323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1" y="228600"/>
            <a:ext cx="6219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Helvetica" panose="020B0604020202020204" pitchFamily="34" charset="0"/>
              </a:rPr>
              <a:t>An alignment made up of the 20 amino acids</a:t>
            </a:r>
          </a:p>
        </p:txBody>
      </p:sp>
      <p:sp>
        <p:nvSpPr>
          <p:cNvPr id="89092" name="Text Box 4">
            <a:extLst>
              <a:ext uri="{FF2B5EF4-FFF2-40B4-BE49-F238E27FC236}">
                <a16:creationId xmlns:a16="http://schemas.microsoft.com/office/drawing/2014/main" id="{9C71D863-2A51-9C87-3F19-A6933B7C33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9651" y="1244600"/>
            <a:ext cx="553357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AA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AA</a:t>
            </a:r>
            <a:endParaRPr lang="en-US" alt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AA</a:t>
            </a:r>
            <a:endParaRPr lang="en-US" alt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AA</a:t>
            </a:r>
            <a:endParaRPr lang="en-US" alt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AA</a:t>
            </a:r>
            <a:endParaRPr lang="en-US" alt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MN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PQ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RS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TU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WV</a:t>
            </a:r>
          </a:p>
        </p:txBody>
      </p:sp>
      <p:pic>
        <p:nvPicPr>
          <p:cNvPr id="89093" name="Picture 5">
            <a:extLst>
              <a:ext uri="{FF2B5EF4-FFF2-40B4-BE49-F238E27FC236}">
                <a16:creationId xmlns:a16="http://schemas.microsoft.com/office/drawing/2014/main" id="{FBA1E262-B367-02F3-FEFF-428F2F4E9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1" y="2101851"/>
            <a:ext cx="4949825" cy="265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094" name="Rectangle 6">
            <a:extLst>
              <a:ext uri="{FF2B5EF4-FFF2-40B4-BE49-F238E27FC236}">
                <a16:creationId xmlns:a16="http://schemas.microsoft.com/office/drawing/2014/main" id="{EB3E537D-1A25-FF3E-3D97-16DB90B809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1981200"/>
            <a:ext cx="1066800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89095" name="Rectangle 7">
            <a:extLst>
              <a:ext uri="{FF2B5EF4-FFF2-40B4-BE49-F238E27FC236}">
                <a16:creationId xmlns:a16="http://schemas.microsoft.com/office/drawing/2014/main" id="{520273B6-2046-213A-4719-8B5CD2A4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4572000"/>
            <a:ext cx="304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89096" name="Text Box 8">
            <a:extLst>
              <a:ext uri="{FF2B5EF4-FFF2-40B4-BE49-F238E27FC236}">
                <a16:creationId xmlns:a16="http://schemas.microsoft.com/office/drawing/2014/main" id="{59587073-9E25-D28D-273E-FD2EB73DA3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926" y="4724400"/>
            <a:ext cx="2949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Increasingly Random  </a:t>
            </a:r>
          </a:p>
        </p:txBody>
      </p:sp>
      <p:sp>
        <p:nvSpPr>
          <p:cNvPr id="89097" name="Line 9">
            <a:extLst>
              <a:ext uri="{FF2B5EF4-FFF2-40B4-BE49-F238E27FC236}">
                <a16:creationId xmlns:a16="http://schemas.microsoft.com/office/drawing/2014/main" id="{2CC29C77-410C-AAFE-2072-DE3989AE408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987925"/>
            <a:ext cx="6858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89098" name="Text Box 10">
            <a:extLst>
              <a:ext uri="{FF2B5EF4-FFF2-40B4-BE49-F238E27FC236}">
                <a16:creationId xmlns:a16="http://schemas.microsoft.com/office/drawing/2014/main" id="{2E49088C-FEAD-3E62-A9D3-EDAF1B904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2514" y="5029200"/>
            <a:ext cx="32210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Increasingly Conserved  </a:t>
            </a:r>
          </a:p>
        </p:txBody>
      </p:sp>
      <p:sp>
        <p:nvSpPr>
          <p:cNvPr id="89099" name="Line 11">
            <a:extLst>
              <a:ext uri="{FF2B5EF4-FFF2-40B4-BE49-F238E27FC236}">
                <a16:creationId xmlns:a16="http://schemas.microsoft.com/office/drawing/2014/main" id="{C698CF8A-0BC1-307F-5D43-2B9444741AEF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4488" y="5257800"/>
            <a:ext cx="6858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89100" name="Text Box 12">
            <a:extLst>
              <a:ext uri="{FF2B5EF4-FFF2-40B4-BE49-F238E27FC236}">
                <a16:creationId xmlns:a16="http://schemas.microsoft.com/office/drawing/2014/main" id="{DC718459-DAC4-28F7-02A1-76EF883446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0725" y="2667001"/>
            <a:ext cx="84414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SCA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score</a:t>
            </a:r>
          </a:p>
        </p:txBody>
      </p:sp>
      <p:sp>
        <p:nvSpPr>
          <p:cNvPr id="89101" name="Oval 13">
            <a:extLst>
              <a:ext uri="{FF2B5EF4-FFF2-40B4-BE49-F238E27FC236}">
                <a16:creationId xmlns:a16="http://schemas.microsoft.com/office/drawing/2014/main" id="{B425F607-5D27-181A-B67E-EC2298E6CB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4191000"/>
            <a:ext cx="457200" cy="6096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89102" name="Rectangle 14">
            <a:extLst>
              <a:ext uri="{FF2B5EF4-FFF2-40B4-BE49-F238E27FC236}">
                <a16:creationId xmlns:a16="http://schemas.microsoft.com/office/drawing/2014/main" id="{231EA1D4-74CA-39B3-8E07-83AF206FF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2667000"/>
            <a:ext cx="1905000" cy="1752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89103" name="Oval 15">
            <a:extLst>
              <a:ext uri="{FF2B5EF4-FFF2-40B4-BE49-F238E27FC236}">
                <a16:creationId xmlns:a16="http://schemas.microsoft.com/office/drawing/2014/main" id="{2ECEC130-CD85-1B45-FD66-E9F865245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2971800"/>
            <a:ext cx="228600" cy="8382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89108" name="Freeform 20">
            <a:extLst>
              <a:ext uri="{FF2B5EF4-FFF2-40B4-BE49-F238E27FC236}">
                <a16:creationId xmlns:a16="http://schemas.microsoft.com/office/drawing/2014/main" id="{C81D633C-AABE-448B-FA44-7B8A491EA098}"/>
              </a:ext>
            </a:extLst>
          </p:cNvPr>
          <p:cNvSpPr>
            <a:spLocks/>
          </p:cNvSpPr>
          <p:nvPr/>
        </p:nvSpPr>
        <p:spPr bwMode="auto">
          <a:xfrm>
            <a:off x="6446838" y="2943226"/>
            <a:ext cx="6350" cy="195263"/>
          </a:xfrm>
          <a:custGeom>
            <a:avLst/>
            <a:gdLst>
              <a:gd name="T0" fmla="*/ 4 w 4"/>
              <a:gd name="T1" fmla="*/ 0 h 123"/>
              <a:gd name="T2" fmla="*/ 0 w 4"/>
              <a:gd name="T3" fmla="*/ 102 h 123"/>
              <a:gd name="T4" fmla="*/ 1 w 4"/>
              <a:gd name="T5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123">
                <a:moveTo>
                  <a:pt x="4" y="0"/>
                </a:moveTo>
                <a:cubicBezTo>
                  <a:pt x="3" y="80"/>
                  <a:pt x="3" y="59"/>
                  <a:pt x="0" y="102"/>
                </a:cubicBezTo>
                <a:cubicBezTo>
                  <a:pt x="1" y="122"/>
                  <a:pt x="1" y="115"/>
                  <a:pt x="1" y="123"/>
                </a:cubicBez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9" name="Text Box 1027">
            <a:extLst>
              <a:ext uri="{FF2B5EF4-FFF2-40B4-BE49-F238E27FC236}">
                <a16:creationId xmlns:a16="http://schemas.microsoft.com/office/drawing/2014/main" id="{42CCBB43-2143-83D3-3EE3-3CFF5D3E02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8325" y="422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1140" name="Text Box 1028">
            <a:extLst>
              <a:ext uri="{FF2B5EF4-FFF2-40B4-BE49-F238E27FC236}">
                <a16:creationId xmlns:a16="http://schemas.microsoft.com/office/drawing/2014/main" id="{7E965BED-42D4-FB84-0744-C5244992E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1" y="228600"/>
            <a:ext cx="6219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Helvetica" panose="020B0604020202020204" pitchFamily="34" charset="0"/>
              </a:rPr>
              <a:t>An alignment made up of the 20 amino acids</a:t>
            </a:r>
          </a:p>
        </p:txBody>
      </p:sp>
      <p:sp>
        <p:nvSpPr>
          <p:cNvPr id="91141" name="Text Box 1029">
            <a:extLst>
              <a:ext uri="{FF2B5EF4-FFF2-40B4-BE49-F238E27FC236}">
                <a16:creationId xmlns:a16="http://schemas.microsoft.com/office/drawing/2014/main" id="{A986594C-E526-6936-7B5F-51168904B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9651" y="1244600"/>
            <a:ext cx="553357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AA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AA</a:t>
            </a:r>
            <a:endParaRPr lang="en-US" alt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AA</a:t>
            </a:r>
            <a:endParaRPr lang="en-US" alt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AA</a:t>
            </a:r>
            <a:endParaRPr lang="en-US" alt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AA</a:t>
            </a:r>
            <a:endParaRPr lang="en-US" alt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AA</a:t>
            </a:r>
            <a:endParaRPr lang="en-US" alt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PQ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RS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TU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WV</a:t>
            </a:r>
          </a:p>
        </p:txBody>
      </p:sp>
      <p:pic>
        <p:nvPicPr>
          <p:cNvPr id="91142" name="Picture 1030">
            <a:extLst>
              <a:ext uri="{FF2B5EF4-FFF2-40B4-BE49-F238E27FC236}">
                <a16:creationId xmlns:a16="http://schemas.microsoft.com/office/drawing/2014/main" id="{86D1338C-5634-00C9-83AB-F2279B220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1" y="2101851"/>
            <a:ext cx="4949825" cy="265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1143" name="Rectangle 1031">
            <a:extLst>
              <a:ext uri="{FF2B5EF4-FFF2-40B4-BE49-F238E27FC236}">
                <a16:creationId xmlns:a16="http://schemas.microsoft.com/office/drawing/2014/main" id="{659FFEE3-2897-A97B-BA61-55F27DC225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1981200"/>
            <a:ext cx="1066800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91144" name="Rectangle 1032">
            <a:extLst>
              <a:ext uri="{FF2B5EF4-FFF2-40B4-BE49-F238E27FC236}">
                <a16:creationId xmlns:a16="http://schemas.microsoft.com/office/drawing/2014/main" id="{9AE4D38C-CC3D-799F-2B39-EBC2B94AA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4572000"/>
            <a:ext cx="304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91145" name="Text Box 1033">
            <a:extLst>
              <a:ext uri="{FF2B5EF4-FFF2-40B4-BE49-F238E27FC236}">
                <a16:creationId xmlns:a16="http://schemas.microsoft.com/office/drawing/2014/main" id="{A3ADDC3F-7887-EF9A-C4CB-087423B61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926" y="4724400"/>
            <a:ext cx="2949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Increasingly Random  </a:t>
            </a:r>
          </a:p>
        </p:txBody>
      </p:sp>
      <p:sp>
        <p:nvSpPr>
          <p:cNvPr id="91146" name="Line 1034">
            <a:extLst>
              <a:ext uri="{FF2B5EF4-FFF2-40B4-BE49-F238E27FC236}">
                <a16:creationId xmlns:a16="http://schemas.microsoft.com/office/drawing/2014/main" id="{F0809E7C-01B1-89A2-06C7-D170C698A3E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987925"/>
            <a:ext cx="6858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91147" name="Text Box 1035">
            <a:extLst>
              <a:ext uri="{FF2B5EF4-FFF2-40B4-BE49-F238E27FC236}">
                <a16:creationId xmlns:a16="http://schemas.microsoft.com/office/drawing/2014/main" id="{E3CAAC13-57A8-D5BD-2740-2962F7308D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2514" y="5029200"/>
            <a:ext cx="32210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Increasingly Conserved  </a:t>
            </a:r>
          </a:p>
        </p:txBody>
      </p:sp>
      <p:sp>
        <p:nvSpPr>
          <p:cNvPr id="91148" name="Line 1036">
            <a:extLst>
              <a:ext uri="{FF2B5EF4-FFF2-40B4-BE49-F238E27FC236}">
                <a16:creationId xmlns:a16="http://schemas.microsoft.com/office/drawing/2014/main" id="{7043EED8-F484-D5FD-B803-26D116BAC941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4488" y="5257800"/>
            <a:ext cx="6858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91149" name="Text Box 1037">
            <a:extLst>
              <a:ext uri="{FF2B5EF4-FFF2-40B4-BE49-F238E27FC236}">
                <a16:creationId xmlns:a16="http://schemas.microsoft.com/office/drawing/2014/main" id="{C0B745D9-7E0F-96CB-E3E4-337C983DAA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0725" y="2667001"/>
            <a:ext cx="84414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SCA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score</a:t>
            </a:r>
          </a:p>
        </p:txBody>
      </p:sp>
      <p:sp>
        <p:nvSpPr>
          <p:cNvPr id="91150" name="Oval 1038">
            <a:extLst>
              <a:ext uri="{FF2B5EF4-FFF2-40B4-BE49-F238E27FC236}">
                <a16:creationId xmlns:a16="http://schemas.microsoft.com/office/drawing/2014/main" id="{D0EFE7A3-B947-C895-0D6A-A60B3A034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4191000"/>
            <a:ext cx="457200" cy="6096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91151" name="Rectangle 1039">
            <a:extLst>
              <a:ext uri="{FF2B5EF4-FFF2-40B4-BE49-F238E27FC236}">
                <a16:creationId xmlns:a16="http://schemas.microsoft.com/office/drawing/2014/main" id="{6DA2E800-595A-3E50-0F59-590DFA628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3048000"/>
            <a:ext cx="1600200" cy="1447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91152" name="Oval 1040">
            <a:extLst>
              <a:ext uri="{FF2B5EF4-FFF2-40B4-BE49-F238E27FC236}">
                <a16:creationId xmlns:a16="http://schemas.microsoft.com/office/drawing/2014/main" id="{2EB8BE16-A599-9F11-8B26-76638086C4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3276600"/>
            <a:ext cx="685800" cy="3810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91153" name="Freeform 1041">
            <a:extLst>
              <a:ext uri="{FF2B5EF4-FFF2-40B4-BE49-F238E27FC236}">
                <a16:creationId xmlns:a16="http://schemas.microsoft.com/office/drawing/2014/main" id="{56420CDB-56E7-1098-1843-E54D4C45E274}"/>
              </a:ext>
            </a:extLst>
          </p:cNvPr>
          <p:cNvSpPr>
            <a:spLocks/>
          </p:cNvSpPr>
          <p:nvPr/>
        </p:nvSpPr>
        <p:spPr bwMode="auto">
          <a:xfrm>
            <a:off x="6794500" y="3203576"/>
            <a:ext cx="114300" cy="149225"/>
          </a:xfrm>
          <a:custGeom>
            <a:avLst/>
            <a:gdLst>
              <a:gd name="T0" fmla="*/ 22 w 72"/>
              <a:gd name="T1" fmla="*/ 0 h 94"/>
              <a:gd name="T2" fmla="*/ 36 w 72"/>
              <a:gd name="T3" fmla="*/ 94 h 94"/>
              <a:gd name="T4" fmla="*/ 60 w 72"/>
              <a:gd name="T5" fmla="*/ 88 h 94"/>
              <a:gd name="T6" fmla="*/ 61 w 72"/>
              <a:gd name="T7" fmla="*/ 39 h 94"/>
              <a:gd name="T8" fmla="*/ 31 w 72"/>
              <a:gd name="T9" fmla="*/ 9 h 94"/>
              <a:gd name="T10" fmla="*/ 22 w 72"/>
              <a:gd name="T11" fmla="*/ 0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2" h="94">
                <a:moveTo>
                  <a:pt x="22" y="0"/>
                </a:moveTo>
                <a:cubicBezTo>
                  <a:pt x="22" y="17"/>
                  <a:pt x="0" y="87"/>
                  <a:pt x="36" y="94"/>
                </a:cubicBezTo>
                <a:cubicBezTo>
                  <a:pt x="50" y="93"/>
                  <a:pt x="50" y="94"/>
                  <a:pt x="60" y="88"/>
                </a:cubicBezTo>
                <a:cubicBezTo>
                  <a:pt x="70" y="74"/>
                  <a:pt x="72" y="54"/>
                  <a:pt x="61" y="39"/>
                </a:cubicBezTo>
                <a:cubicBezTo>
                  <a:pt x="58" y="24"/>
                  <a:pt x="46" y="12"/>
                  <a:pt x="31" y="9"/>
                </a:cubicBezTo>
                <a:cubicBezTo>
                  <a:pt x="27" y="7"/>
                  <a:pt x="22" y="5"/>
                  <a:pt x="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ext Box 2">
            <a:extLst>
              <a:ext uri="{FF2B5EF4-FFF2-40B4-BE49-F238E27FC236}">
                <a16:creationId xmlns:a16="http://schemas.microsoft.com/office/drawing/2014/main" id="{418EA525-E994-1F0F-DA66-6C3AE52CB4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8325" y="422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0115" name="Text Box 3">
            <a:extLst>
              <a:ext uri="{FF2B5EF4-FFF2-40B4-BE49-F238E27FC236}">
                <a16:creationId xmlns:a16="http://schemas.microsoft.com/office/drawing/2014/main" id="{BD4E92DE-BF1F-423B-DD55-EF13C1944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1" y="228600"/>
            <a:ext cx="6219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Helvetica" panose="020B0604020202020204" pitchFamily="34" charset="0"/>
              </a:rPr>
              <a:t>An alignment made up of the 20 amino acids</a:t>
            </a:r>
          </a:p>
        </p:txBody>
      </p:sp>
      <p:sp>
        <p:nvSpPr>
          <p:cNvPr id="90116" name="Text Box 4">
            <a:extLst>
              <a:ext uri="{FF2B5EF4-FFF2-40B4-BE49-F238E27FC236}">
                <a16:creationId xmlns:a16="http://schemas.microsoft.com/office/drawing/2014/main" id="{CDB6B4C6-2AFA-2761-CDD0-871795DCF2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9651" y="1244600"/>
            <a:ext cx="553357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AA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AA</a:t>
            </a:r>
            <a:endParaRPr lang="en-US" alt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AA</a:t>
            </a:r>
            <a:endParaRPr lang="en-US" alt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AA</a:t>
            </a:r>
            <a:endParaRPr lang="en-US" alt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AA</a:t>
            </a:r>
            <a:endParaRPr lang="en-US" alt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AA</a:t>
            </a:r>
            <a:endParaRPr lang="en-US" alt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AA</a:t>
            </a:r>
            <a:endParaRPr lang="en-US" alt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RS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TU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WV</a:t>
            </a:r>
          </a:p>
        </p:txBody>
      </p:sp>
      <p:pic>
        <p:nvPicPr>
          <p:cNvPr id="90117" name="Picture 5">
            <a:extLst>
              <a:ext uri="{FF2B5EF4-FFF2-40B4-BE49-F238E27FC236}">
                <a16:creationId xmlns:a16="http://schemas.microsoft.com/office/drawing/2014/main" id="{33295129-E6CC-FDBB-0717-880E9D2B9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1" y="2101851"/>
            <a:ext cx="4949825" cy="265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118" name="Rectangle 6">
            <a:extLst>
              <a:ext uri="{FF2B5EF4-FFF2-40B4-BE49-F238E27FC236}">
                <a16:creationId xmlns:a16="http://schemas.microsoft.com/office/drawing/2014/main" id="{F01A61BA-A7FA-4417-ECE4-9C29D066D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1981200"/>
            <a:ext cx="1066800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90119" name="Rectangle 7">
            <a:extLst>
              <a:ext uri="{FF2B5EF4-FFF2-40B4-BE49-F238E27FC236}">
                <a16:creationId xmlns:a16="http://schemas.microsoft.com/office/drawing/2014/main" id="{5671ABD5-671C-016A-EA8D-B99BDDB4C0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4572000"/>
            <a:ext cx="304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90120" name="Text Box 8">
            <a:extLst>
              <a:ext uri="{FF2B5EF4-FFF2-40B4-BE49-F238E27FC236}">
                <a16:creationId xmlns:a16="http://schemas.microsoft.com/office/drawing/2014/main" id="{7B9E7AC7-0ACD-B768-6B03-F2EF367159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926" y="4724400"/>
            <a:ext cx="2949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Increasingly Random  </a:t>
            </a:r>
          </a:p>
        </p:txBody>
      </p:sp>
      <p:sp>
        <p:nvSpPr>
          <p:cNvPr id="90121" name="Line 9">
            <a:extLst>
              <a:ext uri="{FF2B5EF4-FFF2-40B4-BE49-F238E27FC236}">
                <a16:creationId xmlns:a16="http://schemas.microsoft.com/office/drawing/2014/main" id="{32EFE92D-29D5-36D5-E06B-EE9366D8D34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987925"/>
            <a:ext cx="6858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90122" name="Text Box 10">
            <a:extLst>
              <a:ext uri="{FF2B5EF4-FFF2-40B4-BE49-F238E27FC236}">
                <a16:creationId xmlns:a16="http://schemas.microsoft.com/office/drawing/2014/main" id="{104AF62F-2B90-11E5-1D11-6F6807350C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2514" y="5029200"/>
            <a:ext cx="32210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Increasingly Conserved  </a:t>
            </a:r>
          </a:p>
        </p:txBody>
      </p:sp>
      <p:sp>
        <p:nvSpPr>
          <p:cNvPr id="90123" name="Line 11">
            <a:extLst>
              <a:ext uri="{FF2B5EF4-FFF2-40B4-BE49-F238E27FC236}">
                <a16:creationId xmlns:a16="http://schemas.microsoft.com/office/drawing/2014/main" id="{ED74487A-D877-E31B-9880-510166AAB4D3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4488" y="5257800"/>
            <a:ext cx="6858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90124" name="Text Box 12">
            <a:extLst>
              <a:ext uri="{FF2B5EF4-FFF2-40B4-BE49-F238E27FC236}">
                <a16:creationId xmlns:a16="http://schemas.microsoft.com/office/drawing/2014/main" id="{82942D61-0912-5810-5CF2-D8A33EC457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0725" y="2667001"/>
            <a:ext cx="84414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SCA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score</a:t>
            </a:r>
          </a:p>
        </p:txBody>
      </p:sp>
      <p:sp>
        <p:nvSpPr>
          <p:cNvPr id="90125" name="Oval 13">
            <a:extLst>
              <a:ext uri="{FF2B5EF4-FFF2-40B4-BE49-F238E27FC236}">
                <a16:creationId xmlns:a16="http://schemas.microsoft.com/office/drawing/2014/main" id="{6AD12259-7A62-7CD5-4838-4E9FB4D4EB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4191000"/>
            <a:ext cx="457200" cy="6096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90126" name="Rectangle 14">
            <a:extLst>
              <a:ext uri="{FF2B5EF4-FFF2-40B4-BE49-F238E27FC236}">
                <a16:creationId xmlns:a16="http://schemas.microsoft.com/office/drawing/2014/main" id="{5A392A97-CAB9-385B-DD27-77F8C6027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3276600"/>
            <a:ext cx="1219200" cy="1143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90127" name="Oval 15">
            <a:extLst>
              <a:ext uri="{FF2B5EF4-FFF2-40B4-BE49-F238E27FC236}">
                <a16:creationId xmlns:a16="http://schemas.microsoft.com/office/drawing/2014/main" id="{D0DDAF39-7BA1-F70A-F6A5-B7A113131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3505200"/>
            <a:ext cx="381000" cy="152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90128" name="Freeform 16">
            <a:extLst>
              <a:ext uri="{FF2B5EF4-FFF2-40B4-BE49-F238E27FC236}">
                <a16:creationId xmlns:a16="http://schemas.microsoft.com/office/drawing/2014/main" id="{27338E1C-AE9F-0F25-0839-96AD13501EDE}"/>
              </a:ext>
            </a:extLst>
          </p:cNvPr>
          <p:cNvSpPr>
            <a:spLocks/>
          </p:cNvSpPr>
          <p:nvPr/>
        </p:nvSpPr>
        <p:spPr bwMode="auto">
          <a:xfrm>
            <a:off x="7177089" y="3471864"/>
            <a:ext cx="96837" cy="141287"/>
          </a:xfrm>
          <a:custGeom>
            <a:avLst/>
            <a:gdLst>
              <a:gd name="T0" fmla="*/ 18 w 61"/>
              <a:gd name="T1" fmla="*/ 0 h 89"/>
              <a:gd name="T2" fmla="*/ 9 w 61"/>
              <a:gd name="T3" fmla="*/ 27 h 89"/>
              <a:gd name="T4" fmla="*/ 20 w 61"/>
              <a:gd name="T5" fmla="*/ 89 h 89"/>
              <a:gd name="T6" fmla="*/ 51 w 61"/>
              <a:gd name="T7" fmla="*/ 68 h 89"/>
              <a:gd name="T8" fmla="*/ 57 w 61"/>
              <a:gd name="T9" fmla="*/ 48 h 89"/>
              <a:gd name="T10" fmla="*/ 48 w 61"/>
              <a:gd name="T11" fmla="*/ 20 h 89"/>
              <a:gd name="T12" fmla="*/ 18 w 61"/>
              <a:gd name="T13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" h="89">
                <a:moveTo>
                  <a:pt x="18" y="0"/>
                </a:moveTo>
                <a:cubicBezTo>
                  <a:pt x="16" y="9"/>
                  <a:pt x="15" y="19"/>
                  <a:pt x="9" y="27"/>
                </a:cubicBezTo>
                <a:cubicBezTo>
                  <a:pt x="6" y="43"/>
                  <a:pt x="0" y="81"/>
                  <a:pt x="20" y="89"/>
                </a:cubicBezTo>
                <a:cubicBezTo>
                  <a:pt x="36" y="86"/>
                  <a:pt x="40" y="79"/>
                  <a:pt x="51" y="68"/>
                </a:cubicBezTo>
                <a:cubicBezTo>
                  <a:pt x="53" y="61"/>
                  <a:pt x="54" y="55"/>
                  <a:pt x="57" y="48"/>
                </a:cubicBezTo>
                <a:cubicBezTo>
                  <a:pt x="56" y="36"/>
                  <a:pt x="61" y="23"/>
                  <a:pt x="48" y="20"/>
                </a:cubicBezTo>
                <a:cubicBezTo>
                  <a:pt x="38" y="12"/>
                  <a:pt x="30" y="5"/>
                  <a:pt x="1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ext Box 2">
            <a:extLst>
              <a:ext uri="{FF2B5EF4-FFF2-40B4-BE49-F238E27FC236}">
                <a16:creationId xmlns:a16="http://schemas.microsoft.com/office/drawing/2014/main" id="{C0EF7D5B-BA46-68AC-6857-9E1FBF84C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8325" y="422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163" name="Text Box 3">
            <a:extLst>
              <a:ext uri="{FF2B5EF4-FFF2-40B4-BE49-F238E27FC236}">
                <a16:creationId xmlns:a16="http://schemas.microsoft.com/office/drawing/2014/main" id="{AB60B01D-79A7-D720-0C78-25F8D5F373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1" y="228600"/>
            <a:ext cx="6219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Helvetica" panose="020B0604020202020204" pitchFamily="34" charset="0"/>
              </a:rPr>
              <a:t>An alignment made up of the 20 amino acids</a:t>
            </a:r>
          </a:p>
        </p:txBody>
      </p:sp>
      <p:sp>
        <p:nvSpPr>
          <p:cNvPr id="92164" name="Text Box 4">
            <a:extLst>
              <a:ext uri="{FF2B5EF4-FFF2-40B4-BE49-F238E27FC236}">
                <a16:creationId xmlns:a16="http://schemas.microsoft.com/office/drawing/2014/main" id="{55C42FAB-3A54-5476-C666-B91AC24DD2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9651" y="1244600"/>
            <a:ext cx="553357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AA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AA</a:t>
            </a:r>
            <a:endParaRPr lang="en-US" alt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AA</a:t>
            </a:r>
            <a:endParaRPr lang="en-US" alt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AA</a:t>
            </a:r>
            <a:endParaRPr lang="en-US" alt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AA</a:t>
            </a:r>
            <a:endParaRPr lang="en-US" alt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AA</a:t>
            </a:r>
            <a:endParaRPr lang="en-US" alt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AA</a:t>
            </a:r>
            <a:endParaRPr lang="en-US" alt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AA</a:t>
            </a:r>
            <a:endParaRPr lang="en-US" alt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TU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WV</a:t>
            </a:r>
          </a:p>
        </p:txBody>
      </p:sp>
      <p:pic>
        <p:nvPicPr>
          <p:cNvPr id="92165" name="Picture 5">
            <a:extLst>
              <a:ext uri="{FF2B5EF4-FFF2-40B4-BE49-F238E27FC236}">
                <a16:creationId xmlns:a16="http://schemas.microsoft.com/office/drawing/2014/main" id="{613E8D59-B2B4-7BF9-B3EF-53BAF86AD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1" y="2101851"/>
            <a:ext cx="4949825" cy="265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166" name="Rectangle 6">
            <a:extLst>
              <a:ext uri="{FF2B5EF4-FFF2-40B4-BE49-F238E27FC236}">
                <a16:creationId xmlns:a16="http://schemas.microsoft.com/office/drawing/2014/main" id="{DDC55318-B3CD-B8F1-7F07-DB11C2038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1981200"/>
            <a:ext cx="1066800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92167" name="Rectangle 7">
            <a:extLst>
              <a:ext uri="{FF2B5EF4-FFF2-40B4-BE49-F238E27FC236}">
                <a16:creationId xmlns:a16="http://schemas.microsoft.com/office/drawing/2014/main" id="{7979540C-EBF3-E1ED-7456-7C11B868E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4572000"/>
            <a:ext cx="304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92168" name="Text Box 8">
            <a:extLst>
              <a:ext uri="{FF2B5EF4-FFF2-40B4-BE49-F238E27FC236}">
                <a16:creationId xmlns:a16="http://schemas.microsoft.com/office/drawing/2014/main" id="{D42EE04D-47E3-508B-F390-E7EC58834E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926" y="4724400"/>
            <a:ext cx="2949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Increasingly Random  </a:t>
            </a:r>
          </a:p>
        </p:txBody>
      </p:sp>
      <p:sp>
        <p:nvSpPr>
          <p:cNvPr id="92169" name="Line 9">
            <a:extLst>
              <a:ext uri="{FF2B5EF4-FFF2-40B4-BE49-F238E27FC236}">
                <a16:creationId xmlns:a16="http://schemas.microsoft.com/office/drawing/2014/main" id="{9680296E-0003-B991-89DB-D4DC146393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987925"/>
            <a:ext cx="6858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92170" name="Text Box 10">
            <a:extLst>
              <a:ext uri="{FF2B5EF4-FFF2-40B4-BE49-F238E27FC236}">
                <a16:creationId xmlns:a16="http://schemas.microsoft.com/office/drawing/2014/main" id="{12921020-780E-03F7-0F45-8A2E789467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2514" y="5029200"/>
            <a:ext cx="32210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Increasingly Conserved  </a:t>
            </a:r>
          </a:p>
        </p:txBody>
      </p:sp>
      <p:sp>
        <p:nvSpPr>
          <p:cNvPr id="92171" name="Line 11">
            <a:extLst>
              <a:ext uri="{FF2B5EF4-FFF2-40B4-BE49-F238E27FC236}">
                <a16:creationId xmlns:a16="http://schemas.microsoft.com/office/drawing/2014/main" id="{7AD200CF-A547-3570-6C14-E1614D86C23D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4488" y="5257800"/>
            <a:ext cx="6858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92172" name="Text Box 12">
            <a:extLst>
              <a:ext uri="{FF2B5EF4-FFF2-40B4-BE49-F238E27FC236}">
                <a16:creationId xmlns:a16="http://schemas.microsoft.com/office/drawing/2014/main" id="{800B6C52-ABCC-737F-2A16-53C2FD885F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0725" y="2667001"/>
            <a:ext cx="84414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SCA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score</a:t>
            </a:r>
          </a:p>
        </p:txBody>
      </p:sp>
      <p:sp>
        <p:nvSpPr>
          <p:cNvPr id="92173" name="Oval 13">
            <a:extLst>
              <a:ext uri="{FF2B5EF4-FFF2-40B4-BE49-F238E27FC236}">
                <a16:creationId xmlns:a16="http://schemas.microsoft.com/office/drawing/2014/main" id="{11B70BDD-4484-FDFB-CFFB-33EEF8EE5D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4191000"/>
            <a:ext cx="457200" cy="6096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92174" name="Rectangle 14">
            <a:extLst>
              <a:ext uri="{FF2B5EF4-FFF2-40B4-BE49-F238E27FC236}">
                <a16:creationId xmlns:a16="http://schemas.microsoft.com/office/drawing/2014/main" id="{0279BCB6-2770-3755-6DC9-6143FF8375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3657600"/>
            <a:ext cx="1066800" cy="838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92175" name="Oval 15">
            <a:extLst>
              <a:ext uri="{FF2B5EF4-FFF2-40B4-BE49-F238E27FC236}">
                <a16:creationId xmlns:a16="http://schemas.microsoft.com/office/drawing/2014/main" id="{41E8BCAF-3E80-CB05-36BF-C9C3AF724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3657600"/>
            <a:ext cx="381000" cy="4572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ext Box 2">
            <a:extLst>
              <a:ext uri="{FF2B5EF4-FFF2-40B4-BE49-F238E27FC236}">
                <a16:creationId xmlns:a16="http://schemas.microsoft.com/office/drawing/2014/main" id="{8864505F-0256-2171-01BB-53539C9808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8325" y="422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3187" name="Text Box 3">
            <a:extLst>
              <a:ext uri="{FF2B5EF4-FFF2-40B4-BE49-F238E27FC236}">
                <a16:creationId xmlns:a16="http://schemas.microsoft.com/office/drawing/2014/main" id="{80BFE1FA-EE67-F265-97E5-24656B7CBD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1" y="228600"/>
            <a:ext cx="6219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Helvetica" panose="020B0604020202020204" pitchFamily="34" charset="0"/>
              </a:rPr>
              <a:t>An alignment made up of the 20 amino acids</a:t>
            </a:r>
          </a:p>
        </p:txBody>
      </p:sp>
      <p:sp>
        <p:nvSpPr>
          <p:cNvPr id="93188" name="Text Box 4">
            <a:extLst>
              <a:ext uri="{FF2B5EF4-FFF2-40B4-BE49-F238E27FC236}">
                <a16:creationId xmlns:a16="http://schemas.microsoft.com/office/drawing/2014/main" id="{E5502C3C-3702-F5EE-5B16-5B2BFDD013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9651" y="1244600"/>
            <a:ext cx="553357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AA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AA</a:t>
            </a:r>
            <a:endParaRPr lang="en-US" alt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AA</a:t>
            </a:r>
            <a:endParaRPr lang="en-US" alt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AA</a:t>
            </a:r>
            <a:endParaRPr lang="en-US" alt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AA</a:t>
            </a:r>
            <a:endParaRPr lang="en-US" alt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AA</a:t>
            </a:r>
            <a:endParaRPr lang="en-US" alt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AA</a:t>
            </a:r>
            <a:endParaRPr lang="en-US" alt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AA</a:t>
            </a:r>
            <a:endParaRPr lang="en-US" alt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AA</a:t>
            </a:r>
            <a:endParaRPr lang="en-US" alt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WV</a:t>
            </a:r>
          </a:p>
        </p:txBody>
      </p:sp>
      <p:pic>
        <p:nvPicPr>
          <p:cNvPr id="93189" name="Picture 5">
            <a:extLst>
              <a:ext uri="{FF2B5EF4-FFF2-40B4-BE49-F238E27FC236}">
                <a16:creationId xmlns:a16="http://schemas.microsoft.com/office/drawing/2014/main" id="{A3915F03-A079-428C-FD60-F12C163D6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1" y="2101851"/>
            <a:ext cx="4949825" cy="265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3190" name="Rectangle 6">
            <a:extLst>
              <a:ext uri="{FF2B5EF4-FFF2-40B4-BE49-F238E27FC236}">
                <a16:creationId xmlns:a16="http://schemas.microsoft.com/office/drawing/2014/main" id="{0B4E0997-11BD-6ADD-A282-430E436325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1981200"/>
            <a:ext cx="1066800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93191" name="Rectangle 7">
            <a:extLst>
              <a:ext uri="{FF2B5EF4-FFF2-40B4-BE49-F238E27FC236}">
                <a16:creationId xmlns:a16="http://schemas.microsoft.com/office/drawing/2014/main" id="{F75BFD5F-2075-1C7B-75CD-09D499291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4572000"/>
            <a:ext cx="304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93192" name="Text Box 8">
            <a:extLst>
              <a:ext uri="{FF2B5EF4-FFF2-40B4-BE49-F238E27FC236}">
                <a16:creationId xmlns:a16="http://schemas.microsoft.com/office/drawing/2014/main" id="{F9B45336-B11D-7A7D-7FD2-03D658A9DD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926" y="4724400"/>
            <a:ext cx="2949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Increasingly Random  </a:t>
            </a:r>
          </a:p>
        </p:txBody>
      </p:sp>
      <p:sp>
        <p:nvSpPr>
          <p:cNvPr id="93193" name="Line 9">
            <a:extLst>
              <a:ext uri="{FF2B5EF4-FFF2-40B4-BE49-F238E27FC236}">
                <a16:creationId xmlns:a16="http://schemas.microsoft.com/office/drawing/2014/main" id="{F8533FC5-2657-98DB-58D2-14BA3AECF3A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987925"/>
            <a:ext cx="6858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93194" name="Text Box 10">
            <a:extLst>
              <a:ext uri="{FF2B5EF4-FFF2-40B4-BE49-F238E27FC236}">
                <a16:creationId xmlns:a16="http://schemas.microsoft.com/office/drawing/2014/main" id="{686E153F-73FE-B995-1BFE-7AB958007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2514" y="5029200"/>
            <a:ext cx="32210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Increasingly Conserved  </a:t>
            </a:r>
          </a:p>
        </p:txBody>
      </p:sp>
      <p:sp>
        <p:nvSpPr>
          <p:cNvPr id="93195" name="Line 11">
            <a:extLst>
              <a:ext uri="{FF2B5EF4-FFF2-40B4-BE49-F238E27FC236}">
                <a16:creationId xmlns:a16="http://schemas.microsoft.com/office/drawing/2014/main" id="{AB02A769-B65B-60F1-2C8E-FDE2E27B3FDE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4488" y="5257800"/>
            <a:ext cx="6858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93196" name="Text Box 12">
            <a:extLst>
              <a:ext uri="{FF2B5EF4-FFF2-40B4-BE49-F238E27FC236}">
                <a16:creationId xmlns:a16="http://schemas.microsoft.com/office/drawing/2014/main" id="{E5149E71-7C52-BE74-A679-9E8FE8858B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0725" y="2667001"/>
            <a:ext cx="84414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SCA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score</a:t>
            </a:r>
          </a:p>
        </p:txBody>
      </p:sp>
      <p:sp>
        <p:nvSpPr>
          <p:cNvPr id="93197" name="Oval 13">
            <a:extLst>
              <a:ext uri="{FF2B5EF4-FFF2-40B4-BE49-F238E27FC236}">
                <a16:creationId xmlns:a16="http://schemas.microsoft.com/office/drawing/2014/main" id="{146484D4-05E1-554C-F740-71EE997568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4191000"/>
            <a:ext cx="457200" cy="6096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93198" name="Oval 14">
            <a:extLst>
              <a:ext uri="{FF2B5EF4-FFF2-40B4-BE49-F238E27FC236}">
                <a16:creationId xmlns:a16="http://schemas.microsoft.com/office/drawing/2014/main" id="{0340D9C3-63A4-8F06-E104-FF9F18DBF3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0" y="4114800"/>
            <a:ext cx="381000" cy="3810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ext Box 2">
            <a:extLst>
              <a:ext uri="{FF2B5EF4-FFF2-40B4-BE49-F238E27FC236}">
                <a16:creationId xmlns:a16="http://schemas.microsoft.com/office/drawing/2014/main" id="{807EF851-49CE-4CE0-BC77-74D5EAA91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8325" y="422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4211" name="Text Box 3">
            <a:extLst>
              <a:ext uri="{FF2B5EF4-FFF2-40B4-BE49-F238E27FC236}">
                <a16:creationId xmlns:a16="http://schemas.microsoft.com/office/drawing/2014/main" id="{D10C52E4-13F3-CC66-2DAD-F66FD1F1C3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1" y="228600"/>
            <a:ext cx="6219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Helvetica" panose="020B0604020202020204" pitchFamily="34" charset="0"/>
              </a:rPr>
              <a:t>An alignment made up of the 20 amino acids</a:t>
            </a:r>
          </a:p>
        </p:txBody>
      </p:sp>
      <p:sp>
        <p:nvSpPr>
          <p:cNvPr id="94212" name="Text Box 4">
            <a:extLst>
              <a:ext uri="{FF2B5EF4-FFF2-40B4-BE49-F238E27FC236}">
                <a16:creationId xmlns:a16="http://schemas.microsoft.com/office/drawing/2014/main" id="{1661D83C-1493-7DE6-718A-54A5B1A06F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9651" y="1244600"/>
            <a:ext cx="553357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AA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AA</a:t>
            </a:r>
            <a:endParaRPr lang="en-US" alt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AA</a:t>
            </a:r>
            <a:endParaRPr lang="en-US" alt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AA</a:t>
            </a:r>
            <a:endParaRPr lang="en-US" alt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AA</a:t>
            </a:r>
            <a:endParaRPr lang="en-US" alt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AA</a:t>
            </a:r>
            <a:endParaRPr lang="en-US" alt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AA</a:t>
            </a:r>
            <a:endParaRPr lang="en-US" alt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AA</a:t>
            </a:r>
            <a:endParaRPr lang="en-US" alt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AA</a:t>
            </a:r>
            <a:endParaRPr lang="en-US" alt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AA</a:t>
            </a:r>
          </a:p>
        </p:txBody>
      </p:sp>
      <p:pic>
        <p:nvPicPr>
          <p:cNvPr id="94213" name="Picture 5">
            <a:extLst>
              <a:ext uri="{FF2B5EF4-FFF2-40B4-BE49-F238E27FC236}">
                <a16:creationId xmlns:a16="http://schemas.microsoft.com/office/drawing/2014/main" id="{171F9A0C-08E8-D67A-72C6-A24DB96DD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1" y="2101851"/>
            <a:ext cx="4949825" cy="265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4214" name="Rectangle 6">
            <a:extLst>
              <a:ext uri="{FF2B5EF4-FFF2-40B4-BE49-F238E27FC236}">
                <a16:creationId xmlns:a16="http://schemas.microsoft.com/office/drawing/2014/main" id="{617856E6-20B7-124B-38E0-7E3C6C4669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1981200"/>
            <a:ext cx="1066800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94215" name="Rectangle 7">
            <a:extLst>
              <a:ext uri="{FF2B5EF4-FFF2-40B4-BE49-F238E27FC236}">
                <a16:creationId xmlns:a16="http://schemas.microsoft.com/office/drawing/2014/main" id="{CA80537C-E1DE-0989-63C9-5AEDD957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4572000"/>
            <a:ext cx="304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94216" name="Text Box 8">
            <a:extLst>
              <a:ext uri="{FF2B5EF4-FFF2-40B4-BE49-F238E27FC236}">
                <a16:creationId xmlns:a16="http://schemas.microsoft.com/office/drawing/2014/main" id="{E1A57F62-D2D4-512D-20D8-A5F2139EA4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926" y="4724400"/>
            <a:ext cx="2949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Increasingly Random  </a:t>
            </a:r>
          </a:p>
        </p:txBody>
      </p:sp>
      <p:sp>
        <p:nvSpPr>
          <p:cNvPr id="94217" name="Line 9">
            <a:extLst>
              <a:ext uri="{FF2B5EF4-FFF2-40B4-BE49-F238E27FC236}">
                <a16:creationId xmlns:a16="http://schemas.microsoft.com/office/drawing/2014/main" id="{5F2EE6A5-75B8-AF95-314B-4892F7E5A8C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987925"/>
            <a:ext cx="6858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94219" name="Text Box 11">
            <a:extLst>
              <a:ext uri="{FF2B5EF4-FFF2-40B4-BE49-F238E27FC236}">
                <a16:creationId xmlns:a16="http://schemas.microsoft.com/office/drawing/2014/main" id="{A7DBF675-3397-B971-6EB9-91AF91680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2514" y="5029200"/>
            <a:ext cx="32210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Increasingly Conserved  </a:t>
            </a:r>
          </a:p>
        </p:txBody>
      </p:sp>
      <p:sp>
        <p:nvSpPr>
          <p:cNvPr id="94220" name="Line 12">
            <a:extLst>
              <a:ext uri="{FF2B5EF4-FFF2-40B4-BE49-F238E27FC236}">
                <a16:creationId xmlns:a16="http://schemas.microsoft.com/office/drawing/2014/main" id="{02724FCD-E800-5DB0-6B43-E1D9772D71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4488" y="5257800"/>
            <a:ext cx="6858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94221" name="Text Box 13">
            <a:extLst>
              <a:ext uri="{FF2B5EF4-FFF2-40B4-BE49-F238E27FC236}">
                <a16:creationId xmlns:a16="http://schemas.microsoft.com/office/drawing/2014/main" id="{4FACF452-1F6B-2A37-53FC-E1A6485C08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0725" y="2667001"/>
            <a:ext cx="84414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SCA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score</a:t>
            </a:r>
          </a:p>
        </p:txBody>
      </p:sp>
      <p:sp>
        <p:nvSpPr>
          <p:cNvPr id="94223" name="Text Box 15">
            <a:extLst>
              <a:ext uri="{FF2B5EF4-FFF2-40B4-BE49-F238E27FC236}">
                <a16:creationId xmlns:a16="http://schemas.microsoft.com/office/drawing/2014/main" id="{7C6D6B56-C536-8963-7F5D-C1B59B0234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1125" y="58324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E9EEC0-6623-9944-9F23-C4A402105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06" y="772140"/>
            <a:ext cx="6029726" cy="20732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0A1F72-F8DC-7F0E-2F2E-3F1965632250}"/>
              </a:ext>
            </a:extLst>
          </p:cNvPr>
          <p:cNvSpPr txBox="1"/>
          <p:nvPr/>
        </p:nvSpPr>
        <p:spPr>
          <a:xfrm>
            <a:off x="389302" y="153910"/>
            <a:ext cx="6669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These 3 papers got me my only interview (and only job offer)….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4C2E37-CBA6-F6DC-CBE2-12FB2C658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38" y="2949779"/>
            <a:ext cx="6562725" cy="23526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F81861-1469-56BA-5C99-C43762475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510" y="5137654"/>
            <a:ext cx="5876595" cy="132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315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007EF-C361-438B-0CEF-D851B2EE9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ext Box 2">
            <a:extLst>
              <a:ext uri="{FF2B5EF4-FFF2-40B4-BE49-F238E27FC236}">
                <a16:creationId xmlns:a16="http://schemas.microsoft.com/office/drawing/2014/main" id="{8601BFDF-38F9-EF44-DFCE-53AAE7F65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8325" y="422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4211" name="Text Box 3">
            <a:extLst>
              <a:ext uri="{FF2B5EF4-FFF2-40B4-BE49-F238E27FC236}">
                <a16:creationId xmlns:a16="http://schemas.microsoft.com/office/drawing/2014/main" id="{BC3597E6-531E-F7AC-025F-0C1B8A3F9A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1" y="228600"/>
            <a:ext cx="6219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+mn-cs"/>
              </a:rPr>
              <a:t>An alignment made up of the 20 amino acids</a:t>
            </a:r>
          </a:p>
        </p:txBody>
      </p:sp>
      <p:sp>
        <p:nvSpPr>
          <p:cNvPr id="94212" name="Text Box 4">
            <a:extLst>
              <a:ext uri="{FF2B5EF4-FFF2-40B4-BE49-F238E27FC236}">
                <a16:creationId xmlns:a16="http://schemas.microsoft.com/office/drawing/2014/main" id="{0AA04988-BC35-7CC8-86DA-6D21F3B3B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9651" y="1244600"/>
            <a:ext cx="553357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AA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AA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AA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AA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AA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AA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AA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AA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AA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AA</a:t>
            </a:r>
          </a:p>
        </p:txBody>
      </p:sp>
      <p:pic>
        <p:nvPicPr>
          <p:cNvPr id="94213" name="Picture 5">
            <a:extLst>
              <a:ext uri="{FF2B5EF4-FFF2-40B4-BE49-F238E27FC236}">
                <a16:creationId xmlns:a16="http://schemas.microsoft.com/office/drawing/2014/main" id="{9E7A733F-F7DF-BE3C-A8D7-BFC0783AC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1" y="2101851"/>
            <a:ext cx="4949825" cy="265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4214" name="Rectangle 6">
            <a:extLst>
              <a:ext uri="{FF2B5EF4-FFF2-40B4-BE49-F238E27FC236}">
                <a16:creationId xmlns:a16="http://schemas.microsoft.com/office/drawing/2014/main" id="{3C64B89C-0950-8CDB-83BC-A66E5ECD9A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1981200"/>
            <a:ext cx="1066800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+mn-cs"/>
            </a:endParaRPr>
          </a:p>
        </p:txBody>
      </p:sp>
      <p:sp>
        <p:nvSpPr>
          <p:cNvPr id="94215" name="Rectangle 7">
            <a:extLst>
              <a:ext uri="{FF2B5EF4-FFF2-40B4-BE49-F238E27FC236}">
                <a16:creationId xmlns:a16="http://schemas.microsoft.com/office/drawing/2014/main" id="{FC7FDB13-CC45-CD8E-4725-486D44913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4572000"/>
            <a:ext cx="304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+mn-cs"/>
            </a:endParaRPr>
          </a:p>
        </p:txBody>
      </p:sp>
      <p:sp>
        <p:nvSpPr>
          <p:cNvPr id="94216" name="Text Box 8">
            <a:extLst>
              <a:ext uri="{FF2B5EF4-FFF2-40B4-BE49-F238E27FC236}">
                <a16:creationId xmlns:a16="http://schemas.microsoft.com/office/drawing/2014/main" id="{A1FB74D9-90F8-3FDE-FAA6-40FC76DFA0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926" y="4724400"/>
            <a:ext cx="2949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Increasingly Random  </a:t>
            </a:r>
          </a:p>
        </p:txBody>
      </p:sp>
      <p:sp>
        <p:nvSpPr>
          <p:cNvPr id="94217" name="Line 9">
            <a:extLst>
              <a:ext uri="{FF2B5EF4-FFF2-40B4-BE49-F238E27FC236}">
                <a16:creationId xmlns:a16="http://schemas.microsoft.com/office/drawing/2014/main" id="{16CF11AF-9871-6FC5-F1EC-C911D80087E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987925"/>
            <a:ext cx="6858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+mn-cs"/>
            </a:endParaRPr>
          </a:p>
        </p:txBody>
      </p:sp>
      <p:sp>
        <p:nvSpPr>
          <p:cNvPr id="94219" name="Text Box 11">
            <a:extLst>
              <a:ext uri="{FF2B5EF4-FFF2-40B4-BE49-F238E27FC236}">
                <a16:creationId xmlns:a16="http://schemas.microsoft.com/office/drawing/2014/main" id="{EE3F7E3A-A79A-CC67-4DD5-A4A576B7D7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2514" y="5029200"/>
            <a:ext cx="32210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Increasingly Conserved  </a:t>
            </a:r>
          </a:p>
        </p:txBody>
      </p:sp>
      <p:sp>
        <p:nvSpPr>
          <p:cNvPr id="94220" name="Line 12">
            <a:extLst>
              <a:ext uri="{FF2B5EF4-FFF2-40B4-BE49-F238E27FC236}">
                <a16:creationId xmlns:a16="http://schemas.microsoft.com/office/drawing/2014/main" id="{0ECC76F6-35CA-7CCC-C31F-55D555DF880D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4488" y="5257800"/>
            <a:ext cx="6858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+mn-cs"/>
            </a:endParaRPr>
          </a:p>
        </p:txBody>
      </p:sp>
      <p:sp>
        <p:nvSpPr>
          <p:cNvPr id="94221" name="Text Box 13">
            <a:extLst>
              <a:ext uri="{FF2B5EF4-FFF2-40B4-BE49-F238E27FC236}">
                <a16:creationId xmlns:a16="http://schemas.microsoft.com/office/drawing/2014/main" id="{551BAB9C-AF48-7380-7236-DD375A9E69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0725" y="2667001"/>
            <a:ext cx="84414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SCA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score</a:t>
            </a:r>
          </a:p>
        </p:txBody>
      </p:sp>
      <p:sp>
        <p:nvSpPr>
          <p:cNvPr id="94223" name="Text Box 15">
            <a:extLst>
              <a:ext uri="{FF2B5EF4-FFF2-40B4-BE49-F238E27FC236}">
                <a16:creationId xmlns:a16="http://schemas.microsoft.com/office/drawing/2014/main" id="{97F0154E-AEFA-ECA3-EA68-174B7A2552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1125" y="58324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4224" name="Text Box 16">
            <a:extLst>
              <a:ext uri="{FF2B5EF4-FFF2-40B4-BE49-F238E27FC236}">
                <a16:creationId xmlns:a16="http://schemas.microsoft.com/office/drawing/2014/main" id="{CBF474F4-534B-9F74-562A-DF0C717FEC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056" y="5791200"/>
            <a:ext cx="567815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+mn-cs"/>
              </a:rPr>
              <a:t>Probably not the best algorithm.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+mn-cs"/>
              </a:rPr>
              <a:t>Just the inverse of column conservation!</a:t>
            </a:r>
          </a:p>
        </p:txBody>
      </p:sp>
    </p:spTree>
    <p:extLst>
      <p:ext uri="{BB962C8B-B14F-4D97-AF65-F5344CB8AC3E}">
        <p14:creationId xmlns:p14="http://schemas.microsoft.com/office/powerpoint/2010/main" val="26149821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4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4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24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2D3F6-D6C3-1B76-C20C-7BAB21F59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ext Box 2">
            <a:extLst>
              <a:ext uri="{FF2B5EF4-FFF2-40B4-BE49-F238E27FC236}">
                <a16:creationId xmlns:a16="http://schemas.microsoft.com/office/drawing/2014/main" id="{59B3A1D9-59C5-A7D6-AE3C-03E685D2B0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8325" y="422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4211" name="Text Box 3">
            <a:extLst>
              <a:ext uri="{FF2B5EF4-FFF2-40B4-BE49-F238E27FC236}">
                <a16:creationId xmlns:a16="http://schemas.microsoft.com/office/drawing/2014/main" id="{D92DF202-2313-48E8-4D2D-9CFBA0C3D7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1" y="228600"/>
            <a:ext cx="6219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Helvetica" panose="020B0604020202020204" pitchFamily="34" charset="0"/>
              </a:rPr>
              <a:t>An alignment made up of the 20 amino acids</a:t>
            </a:r>
          </a:p>
        </p:txBody>
      </p:sp>
      <p:sp>
        <p:nvSpPr>
          <p:cNvPr id="94212" name="Text Box 4">
            <a:extLst>
              <a:ext uri="{FF2B5EF4-FFF2-40B4-BE49-F238E27FC236}">
                <a16:creationId xmlns:a16="http://schemas.microsoft.com/office/drawing/2014/main" id="{4916D41C-F535-8D7C-1E9A-1199F6C383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9651" y="1244600"/>
            <a:ext cx="553357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AA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AA</a:t>
            </a:r>
            <a:endParaRPr lang="en-US" alt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AA</a:t>
            </a:r>
            <a:endParaRPr lang="en-US" alt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AA</a:t>
            </a:r>
            <a:endParaRPr lang="en-US" alt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AA</a:t>
            </a:r>
            <a:endParaRPr lang="en-US" alt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AA</a:t>
            </a:r>
            <a:endParaRPr lang="en-US" alt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AA</a:t>
            </a:r>
            <a:endParaRPr lang="en-US" alt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AA</a:t>
            </a:r>
            <a:endParaRPr lang="en-US" alt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AA</a:t>
            </a:r>
            <a:endParaRPr lang="en-US" alt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AA</a:t>
            </a:r>
          </a:p>
        </p:txBody>
      </p:sp>
      <p:pic>
        <p:nvPicPr>
          <p:cNvPr id="94213" name="Picture 5">
            <a:extLst>
              <a:ext uri="{FF2B5EF4-FFF2-40B4-BE49-F238E27FC236}">
                <a16:creationId xmlns:a16="http://schemas.microsoft.com/office/drawing/2014/main" id="{ED2EDFCD-0459-1566-CEAD-80FBEA28D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1" y="2101851"/>
            <a:ext cx="4949825" cy="265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4214" name="Rectangle 6">
            <a:extLst>
              <a:ext uri="{FF2B5EF4-FFF2-40B4-BE49-F238E27FC236}">
                <a16:creationId xmlns:a16="http://schemas.microsoft.com/office/drawing/2014/main" id="{E7C1546E-437D-052E-4849-ECE1B754BD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1981200"/>
            <a:ext cx="1066800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94215" name="Rectangle 7">
            <a:extLst>
              <a:ext uri="{FF2B5EF4-FFF2-40B4-BE49-F238E27FC236}">
                <a16:creationId xmlns:a16="http://schemas.microsoft.com/office/drawing/2014/main" id="{C07D70ED-1545-1A4F-9E23-39CDC3C1D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4572000"/>
            <a:ext cx="304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94216" name="Text Box 8">
            <a:extLst>
              <a:ext uri="{FF2B5EF4-FFF2-40B4-BE49-F238E27FC236}">
                <a16:creationId xmlns:a16="http://schemas.microsoft.com/office/drawing/2014/main" id="{053E5AE1-91C2-7843-94CB-0942341AA5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926" y="4724400"/>
            <a:ext cx="2949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Increasingly Random  </a:t>
            </a:r>
          </a:p>
        </p:txBody>
      </p:sp>
      <p:sp>
        <p:nvSpPr>
          <p:cNvPr id="94217" name="Line 9">
            <a:extLst>
              <a:ext uri="{FF2B5EF4-FFF2-40B4-BE49-F238E27FC236}">
                <a16:creationId xmlns:a16="http://schemas.microsoft.com/office/drawing/2014/main" id="{8A2A3C79-11C0-96C1-626A-0A9FBAF1D4A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987925"/>
            <a:ext cx="6858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94219" name="Text Box 11">
            <a:extLst>
              <a:ext uri="{FF2B5EF4-FFF2-40B4-BE49-F238E27FC236}">
                <a16:creationId xmlns:a16="http://schemas.microsoft.com/office/drawing/2014/main" id="{7F7BE80D-73A6-3B5E-DA0F-BE3EC5CB4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2514" y="5029200"/>
            <a:ext cx="32210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Increasingly Conserved  </a:t>
            </a:r>
          </a:p>
        </p:txBody>
      </p:sp>
      <p:sp>
        <p:nvSpPr>
          <p:cNvPr id="94220" name="Line 12">
            <a:extLst>
              <a:ext uri="{FF2B5EF4-FFF2-40B4-BE49-F238E27FC236}">
                <a16:creationId xmlns:a16="http://schemas.microsoft.com/office/drawing/2014/main" id="{D30454E3-745C-BF79-7511-BA4AF7B16E83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4488" y="5257800"/>
            <a:ext cx="6858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94221" name="Text Box 13">
            <a:extLst>
              <a:ext uri="{FF2B5EF4-FFF2-40B4-BE49-F238E27FC236}">
                <a16:creationId xmlns:a16="http://schemas.microsoft.com/office/drawing/2014/main" id="{73ED4C9E-13AA-C15C-16CA-E490CF394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0725" y="2667001"/>
            <a:ext cx="84414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SCA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score</a:t>
            </a:r>
          </a:p>
        </p:txBody>
      </p:sp>
      <p:sp>
        <p:nvSpPr>
          <p:cNvPr id="94223" name="Text Box 15">
            <a:extLst>
              <a:ext uri="{FF2B5EF4-FFF2-40B4-BE49-F238E27FC236}">
                <a16:creationId xmlns:a16="http://schemas.microsoft.com/office/drawing/2014/main" id="{08BD87FD-693D-D65A-47C8-57A459DE53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1125" y="58324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4224" name="Text Box 16">
            <a:extLst>
              <a:ext uri="{FF2B5EF4-FFF2-40B4-BE49-F238E27FC236}">
                <a16:creationId xmlns:a16="http://schemas.microsoft.com/office/drawing/2014/main" id="{314CC111-D85E-6970-8EA2-CDE2D9A457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056" y="5791200"/>
            <a:ext cx="567815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Helvetica" panose="020B0604020202020204" pitchFamily="34" charset="0"/>
              </a:rPr>
              <a:t>Probably not the best algorithm.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Helvetica" panose="020B0604020202020204" pitchFamily="34" charset="0"/>
              </a:rPr>
              <a:t>Just the inverse of column conservation!</a:t>
            </a:r>
          </a:p>
        </p:txBody>
      </p:sp>
      <p:sp>
        <p:nvSpPr>
          <p:cNvPr id="3" name="Text Box 16">
            <a:extLst>
              <a:ext uri="{FF2B5EF4-FFF2-40B4-BE49-F238E27FC236}">
                <a16:creationId xmlns:a16="http://schemas.microsoft.com/office/drawing/2014/main" id="{4482739B-D7F5-D244-FFCD-7F9676DB47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6213" y="5761036"/>
            <a:ext cx="584570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Helvetica" panose="020B0604020202020204" pitchFamily="34" charset="0"/>
              </a:rPr>
              <a:t>On real sequences, correlation coefficient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Helvetica" panose="020B0604020202020204" pitchFamily="34" charset="0"/>
              </a:rPr>
              <a:t>of SCA with sequence entropy is &gt; 0.9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782068-5F17-4B67-589C-1AC0BBCA8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66" y="5163734"/>
            <a:ext cx="3244834" cy="64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358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4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4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24" grpId="0" autoUpdateAnimBg="0"/>
      <p:bldP spid="3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5430B-49FE-AC2D-CC19-1DAC15B6F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681037"/>
            <a:ext cx="9124950" cy="54959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3C36BA-28AC-DFD8-41A2-5E54B1C1F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985" y="5865478"/>
            <a:ext cx="2326858" cy="80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481524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8FCB70-EFFA-6D32-AC91-A3A4EA921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15" y="311826"/>
            <a:ext cx="8636794" cy="57992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95230E-2C92-0F20-B15E-8A37DFA08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985" y="5865478"/>
            <a:ext cx="2326858" cy="80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9089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7" name="Rectangle 5">
            <a:extLst>
              <a:ext uri="{FF2B5EF4-FFF2-40B4-BE49-F238E27FC236}">
                <a16:creationId xmlns:a16="http://schemas.microsoft.com/office/drawing/2014/main" id="{288CD17A-4BF3-9B69-0D0B-585816598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1039814"/>
            <a:ext cx="80772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000">
                <a:solidFill>
                  <a:srgbClr val="000000"/>
                </a:solidFill>
                <a:latin typeface="Helvetica" panose="020B0604020202020204" pitchFamily="34" charset="0"/>
              </a:rPr>
              <a:t>Suel et al, </a:t>
            </a:r>
            <a:r>
              <a:rPr lang="en-US" altLang="en-US" sz="2000">
                <a:solidFill>
                  <a:srgbClr val="FF0000"/>
                </a:solidFill>
                <a:latin typeface="Helvetica" panose="020B0604020202020204" pitchFamily="34" charset="0"/>
              </a:rPr>
              <a:t>Evolutionarily conserved networks of residues mediate allosteric communication in proteins</a:t>
            </a:r>
            <a:r>
              <a:rPr lang="en-US" altLang="en-US" sz="2000">
                <a:solidFill>
                  <a:srgbClr val="000000"/>
                </a:solidFill>
                <a:latin typeface="Helvetica" panose="020B0604020202020204" pitchFamily="34" charset="0"/>
              </a:rPr>
              <a:t>,  Nat Struct Biol. 2003 Jan;10(1):59-69.</a:t>
            </a:r>
          </a:p>
        </p:txBody>
      </p:sp>
      <p:sp>
        <p:nvSpPr>
          <p:cNvPr id="156678" name="Text Box 6">
            <a:extLst>
              <a:ext uri="{FF2B5EF4-FFF2-40B4-BE49-F238E27FC236}">
                <a16:creationId xmlns:a16="http://schemas.microsoft.com/office/drawing/2014/main" id="{F4108ABD-7344-56BC-F021-F44D707A75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826" y="192088"/>
            <a:ext cx="6657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Helvetica" panose="020B0604020202020204" pitchFamily="34" charset="0"/>
              </a:rPr>
              <a:t>Analyses that have relied on the SCA algorithm:</a:t>
            </a:r>
          </a:p>
        </p:txBody>
      </p:sp>
      <p:sp>
        <p:nvSpPr>
          <p:cNvPr id="156681" name="Rectangle 9">
            <a:extLst>
              <a:ext uri="{FF2B5EF4-FFF2-40B4-BE49-F238E27FC236}">
                <a16:creationId xmlns:a16="http://schemas.microsoft.com/office/drawing/2014/main" id="{CB180272-C942-A1C7-B3AF-CA042D4A8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057526"/>
            <a:ext cx="78867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000">
                <a:solidFill>
                  <a:srgbClr val="000000"/>
                </a:solidFill>
                <a:latin typeface="Helvetica" panose="020B0604020202020204" pitchFamily="34" charset="0"/>
              </a:rPr>
              <a:t>Shulman et al.  </a:t>
            </a:r>
            <a:r>
              <a:rPr lang="en-US" altLang="en-US" sz="2000">
                <a:solidFill>
                  <a:srgbClr val="FF0000"/>
                </a:solidFill>
                <a:latin typeface="Helvetica" panose="020B0604020202020204" pitchFamily="34" charset="0"/>
              </a:rPr>
              <a:t>Structural determinants of allosteric ligand activation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000">
                <a:solidFill>
                  <a:srgbClr val="FF0000"/>
                </a:solidFill>
                <a:latin typeface="Helvetica" panose="020B0604020202020204" pitchFamily="34" charset="0"/>
              </a:rPr>
              <a:t>in RXR heterodimers.</a:t>
            </a:r>
            <a:r>
              <a:rPr lang="en-US" altLang="en-US" sz="2000">
                <a:solidFill>
                  <a:srgbClr val="000000"/>
                </a:solidFill>
                <a:latin typeface="Helvetica" panose="020B0604020202020204" pitchFamily="34" charset="0"/>
              </a:rPr>
              <a:t> Cell 2004,116:417-429.</a:t>
            </a:r>
          </a:p>
        </p:txBody>
      </p:sp>
      <p:sp>
        <p:nvSpPr>
          <p:cNvPr id="156682" name="Rectangle 10">
            <a:extLst>
              <a:ext uri="{FF2B5EF4-FFF2-40B4-BE49-F238E27FC236}">
                <a16:creationId xmlns:a16="http://schemas.microsoft.com/office/drawing/2014/main" id="{4BAB4712-1870-E927-5B1A-B61D82CE2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2200276"/>
            <a:ext cx="76088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000">
                <a:solidFill>
                  <a:srgbClr val="000000"/>
                </a:solidFill>
                <a:latin typeface="Helvetica" panose="020B0604020202020204" pitchFamily="34" charset="0"/>
              </a:rPr>
              <a:t>Hatley et al. </a:t>
            </a:r>
            <a:r>
              <a:rPr lang="en-US" altLang="en-US" sz="2000">
                <a:solidFill>
                  <a:srgbClr val="FF0000"/>
                </a:solidFill>
                <a:latin typeface="Helvetica" panose="020B0604020202020204" pitchFamily="34" charset="0"/>
              </a:rPr>
              <a:t>Allosteric determinants in guanine nucleotide-binding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000">
                <a:solidFill>
                  <a:srgbClr val="FF0000"/>
                </a:solidFill>
                <a:latin typeface="Helvetica" panose="020B0604020202020204" pitchFamily="34" charset="0"/>
              </a:rPr>
              <a:t>proteins</a:t>
            </a:r>
            <a:r>
              <a:rPr lang="en-US" altLang="en-US" sz="2000">
                <a:solidFill>
                  <a:srgbClr val="000000"/>
                </a:solidFill>
                <a:latin typeface="Helvetica" panose="020B0604020202020204" pitchFamily="34" charset="0"/>
              </a:rPr>
              <a:t>. PNAS 2003,100:14445-14450.</a:t>
            </a:r>
          </a:p>
        </p:txBody>
      </p:sp>
      <p:sp>
        <p:nvSpPr>
          <p:cNvPr id="156683" name="Rectangle 11">
            <a:extLst>
              <a:ext uri="{FF2B5EF4-FFF2-40B4-BE49-F238E27FC236}">
                <a16:creationId xmlns:a16="http://schemas.microsoft.com/office/drawing/2014/main" id="{22019397-8D71-3DA5-6900-15604AD522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5105401"/>
            <a:ext cx="80010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>
                <a:solidFill>
                  <a:srgbClr val="000000"/>
                </a:solidFill>
                <a:latin typeface="Helvetica" panose="020B0604020202020204" pitchFamily="34" charset="0"/>
              </a:rPr>
              <a:t>Estabrook et al, </a:t>
            </a:r>
            <a:r>
              <a:rPr lang="en-US" altLang="en-US" sz="2000">
                <a:solidFill>
                  <a:srgbClr val="FF0000"/>
                </a:solidFill>
                <a:latin typeface="Helvetica" panose="020B0604020202020204" pitchFamily="34" charset="0"/>
              </a:rPr>
              <a:t>Statistical coevolution analysis and molecular dynamics: Identification of amino acid pairs essential for catalysis.</a:t>
            </a:r>
            <a:r>
              <a:rPr lang="en-US" altLang="en-US" sz="2000">
                <a:solidFill>
                  <a:srgbClr val="000000"/>
                </a:solidFill>
                <a:latin typeface="Helvetica" panose="020B0604020202020204" pitchFamily="34" charset="0"/>
              </a:rPr>
              <a:t>  PNAS 2005,102 : 994-999</a:t>
            </a:r>
          </a:p>
        </p:txBody>
      </p:sp>
      <p:sp>
        <p:nvSpPr>
          <p:cNvPr id="156684" name="Rectangle 12">
            <a:extLst>
              <a:ext uri="{FF2B5EF4-FFF2-40B4-BE49-F238E27FC236}">
                <a16:creationId xmlns:a16="http://schemas.microsoft.com/office/drawing/2014/main" id="{39AC8ED0-39E9-CAEB-238A-5F3089640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886200"/>
            <a:ext cx="7391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>
                <a:solidFill>
                  <a:srgbClr val="000000"/>
                </a:solidFill>
                <a:latin typeface="Helvetica" panose="020B0604020202020204" pitchFamily="34" charset="0"/>
              </a:rPr>
              <a:t>Magliery and Regan L.  </a:t>
            </a:r>
            <a:r>
              <a:rPr lang="en-US" altLang="en-US" sz="2000">
                <a:solidFill>
                  <a:srgbClr val="FF0000"/>
                </a:solidFill>
                <a:latin typeface="Helvetica" panose="020B0604020202020204" pitchFamily="34" charset="0"/>
              </a:rPr>
              <a:t>Beyond consensus: statistical free energies reveal hidden interactions in the design of a TPR motif.  </a:t>
            </a:r>
            <a:r>
              <a:rPr lang="en-US" altLang="en-US" sz="2000">
                <a:solidFill>
                  <a:srgbClr val="000000"/>
                </a:solidFill>
                <a:latin typeface="Helvetica" panose="020B0604020202020204" pitchFamily="34" charset="0"/>
              </a:rPr>
              <a:t>J Mol Biol. 2004 ;343(3):731-45.</a:t>
            </a:r>
            <a:r>
              <a:rPr lang="en-US" altLang="en-US" sz="240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6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6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6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6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6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677" grpId="0" autoUpdateAnimBg="0"/>
      <p:bldP spid="156681" grpId="0" autoUpdateAnimBg="0"/>
      <p:bldP spid="156682" grpId="0" autoUpdateAnimBg="0"/>
      <p:bldP spid="156683" grpId="0" autoUpdateAnimBg="0"/>
      <p:bldP spid="156684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9BC3F2-BB12-A31F-0F86-879F9980C957}"/>
              </a:ext>
            </a:extLst>
          </p:cNvPr>
          <p:cNvSpPr txBox="1"/>
          <p:nvPr/>
        </p:nvSpPr>
        <p:spPr>
          <a:xfrm>
            <a:off x="2797518" y="2525917"/>
            <a:ext cx="5288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 are we doing any better in bioinformatics now?</a:t>
            </a:r>
          </a:p>
        </p:txBody>
      </p:sp>
    </p:spTree>
    <p:extLst>
      <p:ext uri="{BB962C8B-B14F-4D97-AF65-F5344CB8AC3E}">
        <p14:creationId xmlns:p14="http://schemas.microsoft.com/office/powerpoint/2010/main" val="2614389661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4F5D9C-92C8-C67F-14F4-D1C2B4BF5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1509052"/>
            <a:ext cx="11953875" cy="313372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60873AD-3A62-6298-2286-EFFA2FE9A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923" y="4255412"/>
            <a:ext cx="1550971" cy="232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921850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7630AC-A578-8214-4491-69CC260D3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936" y="1419993"/>
            <a:ext cx="4352029" cy="40180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B29321-00EF-060F-8292-D99092F856CF}"/>
              </a:ext>
            </a:extLst>
          </p:cNvPr>
          <p:cNvSpPr txBox="1"/>
          <p:nvPr/>
        </p:nvSpPr>
        <p:spPr>
          <a:xfrm>
            <a:off x="81480" y="226337"/>
            <a:ext cx="1212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example, how well is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PiCRUSt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doing at predicting gene function for datasets where we have both 16S and WGS?</a:t>
            </a:r>
          </a:p>
        </p:txBody>
      </p:sp>
    </p:spTree>
    <p:extLst>
      <p:ext uri="{BB962C8B-B14F-4D97-AF65-F5344CB8AC3E}">
        <p14:creationId xmlns:p14="http://schemas.microsoft.com/office/powerpoint/2010/main" val="336972641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63AE03-9D32-7C33-810E-F0AD99F06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739490"/>
            <a:ext cx="11249025" cy="56292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A38B73-A945-9753-017D-1BA2606118B0}"/>
              </a:ext>
            </a:extLst>
          </p:cNvPr>
          <p:cNvSpPr txBox="1"/>
          <p:nvPr/>
        </p:nvSpPr>
        <p:spPr>
          <a:xfrm>
            <a:off x="1155032" y="269507"/>
            <a:ext cx="5583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Gene profiles are more consistent than taxonomy…  </a:t>
            </a:r>
          </a:p>
        </p:txBody>
      </p:sp>
    </p:spTree>
    <p:extLst>
      <p:ext uri="{BB962C8B-B14F-4D97-AF65-F5344CB8AC3E}">
        <p14:creationId xmlns:p14="http://schemas.microsoft.com/office/powerpoint/2010/main" val="3737004080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758B9F-6DB9-96CE-EECD-49B6D9C2E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208" y="295275"/>
            <a:ext cx="84296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585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6EFB01-4F6B-9195-23EB-F8504CC7FDB9}"/>
              </a:ext>
            </a:extLst>
          </p:cNvPr>
          <p:cNvSpPr txBox="1"/>
          <p:nvPr/>
        </p:nvSpPr>
        <p:spPr>
          <a:xfrm>
            <a:off x="534156" y="389297"/>
            <a:ext cx="6519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My first bioinformatics papers were a response to this paper…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ADF302-44DE-50A5-0FA2-3C51DE8F2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958" y="1102589"/>
            <a:ext cx="8362950" cy="3095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2208C0-85E7-0097-CEA5-BFB2547F4D84}"/>
              </a:ext>
            </a:extLst>
          </p:cNvPr>
          <p:cNvSpPr txBox="1"/>
          <p:nvPr/>
        </p:nvSpPr>
        <p:spPr>
          <a:xfrm>
            <a:off x="362145" y="4101226"/>
            <a:ext cx="1184170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paper has been cited &gt; 1,600 times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was an algorithm to find correlated mutations in protein alignments.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idea was that you could use these correlated mutations to map allosteric pathways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(like conformational changes in ion channels).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turned out to be a terrible idea for a lot of reasons…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what surprised me then (and now) was how easily you could find a null model to break a published algorithm </a:t>
            </a:r>
          </a:p>
        </p:txBody>
      </p:sp>
    </p:spTree>
    <p:extLst>
      <p:ext uri="{BB962C8B-B14F-4D97-AF65-F5344CB8AC3E}">
        <p14:creationId xmlns:p14="http://schemas.microsoft.com/office/powerpoint/2010/main" val="36589032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4F9C71-B71B-DF0C-2B4E-ACE3B847E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645" y="524003"/>
            <a:ext cx="8308505" cy="61485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0F0C9F-212A-8A84-1185-1C4B87EA6185}"/>
              </a:ext>
            </a:extLst>
          </p:cNvPr>
          <p:cNvSpPr txBox="1"/>
          <p:nvPr/>
        </p:nvSpPr>
        <p:spPr>
          <a:xfrm>
            <a:off x="1104523" y="45270"/>
            <a:ext cx="819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Permuted samples are often nearly as good at predicting WGS as unpermuted</a:t>
            </a:r>
          </a:p>
        </p:txBody>
      </p:sp>
    </p:spTree>
    <p:extLst>
      <p:ext uri="{BB962C8B-B14F-4D97-AF65-F5344CB8AC3E}">
        <p14:creationId xmlns:p14="http://schemas.microsoft.com/office/powerpoint/2010/main" val="1705571438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420EBE-3832-6E63-1B80-BCF6CBA4A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306" y="559145"/>
            <a:ext cx="8606966" cy="62988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E6D845-9B96-A660-0D4C-5B2C3641DB0F}"/>
              </a:ext>
            </a:extLst>
          </p:cNvPr>
          <p:cNvSpPr txBox="1"/>
          <p:nvPr/>
        </p:nvSpPr>
        <p:spPr>
          <a:xfrm>
            <a:off x="760397" y="28875"/>
            <a:ext cx="6994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Performance in inference space varies from mediocre to random…</a:t>
            </a:r>
          </a:p>
        </p:txBody>
      </p:sp>
    </p:spTree>
    <p:extLst>
      <p:ext uri="{BB962C8B-B14F-4D97-AF65-F5344CB8AC3E}">
        <p14:creationId xmlns:p14="http://schemas.microsoft.com/office/powerpoint/2010/main" val="3640422376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13F946-E530-9356-37A0-8E60B778DE3D}"/>
              </a:ext>
            </a:extLst>
          </p:cNvPr>
          <p:cNvSpPr txBox="1"/>
          <p:nvPr/>
        </p:nvSpPr>
        <p:spPr>
          <a:xfrm>
            <a:off x="1511166" y="1376413"/>
            <a:ext cx="871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Distinguishing artifact from signal remains a crucial problem in current informatics…</a:t>
            </a:r>
          </a:p>
        </p:txBody>
      </p:sp>
    </p:spTree>
    <p:extLst>
      <p:ext uri="{BB962C8B-B14F-4D97-AF65-F5344CB8AC3E}">
        <p14:creationId xmlns:p14="http://schemas.microsoft.com/office/powerpoint/2010/main" val="2220605862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C7C44A0-395C-7BEB-4557-955256721FF5}"/>
              </a:ext>
            </a:extLst>
          </p:cNvPr>
          <p:cNvSpPr txBox="1"/>
          <p:nvPr/>
        </p:nvSpPr>
        <p:spPr>
          <a:xfrm>
            <a:off x="461731" y="1149802"/>
            <a:ext cx="82639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 article describes an initial Knight lab analysis done in this paper which argues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that there is a microbial signature in cancer.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 retracted paper is here:  https://www.nature.com/articles/s41586-020-2095-1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E85BBD-4EA2-CF68-6610-0D40DDDF227F}"/>
              </a:ext>
            </a:extLst>
          </p:cNvPr>
          <p:cNvSpPr txBox="1"/>
          <p:nvPr/>
        </p:nvSpPr>
        <p:spPr>
          <a:xfrm>
            <a:off x="372699" y="2669543"/>
            <a:ext cx="6097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 paper was retracted mostly because of an analysis done here https://journals.asm.org/doi/10.1128/mbio.01607-23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E63225-DDEB-E8C8-44F7-747A79FCA2E1}"/>
              </a:ext>
            </a:extLst>
          </p:cNvPr>
          <p:cNvSpPr txBox="1"/>
          <p:nvPr/>
        </p:nvSpPr>
        <p:spPr>
          <a:xfrm>
            <a:off x="372699" y="4064915"/>
            <a:ext cx="60975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But the original authors responded that their first analysis was largely correct here:  https://www.nature.com/articles/s41388-024-02974-w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3758C51-4873-E38C-F3DA-995AF9271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278" y="36998"/>
            <a:ext cx="4096929" cy="92717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B5FA82A-3A46-9F98-BCB3-9294FB903499}"/>
              </a:ext>
            </a:extLst>
          </p:cNvPr>
          <p:cNvSpPr txBox="1"/>
          <p:nvPr/>
        </p:nvSpPr>
        <p:spPr>
          <a:xfrm>
            <a:off x="6862524" y="280663"/>
            <a:ext cx="214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(Wall Street journal)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C6D610F-470D-2D44-07B2-E88A8885C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662" y="2035441"/>
            <a:ext cx="5196454" cy="5841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9B19E9F-03E8-3CC2-C2D0-325A7E8CF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3524" y="3350005"/>
            <a:ext cx="6858000" cy="7143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8BB38ED-90B7-EAF2-8F5D-570BA3650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9883" y="5239104"/>
            <a:ext cx="7187373" cy="811114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84A36D7-CEDD-567F-5C26-859F6851DA31}"/>
              </a:ext>
            </a:extLst>
          </p:cNvPr>
          <p:cNvCxnSpPr/>
          <p:nvPr/>
        </p:nvCxnSpPr>
        <p:spPr>
          <a:xfrm>
            <a:off x="461731" y="1104521"/>
            <a:ext cx="243537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7FD84E-22B4-86F2-3797-9902CA24021C}"/>
              </a:ext>
            </a:extLst>
          </p:cNvPr>
          <p:cNvCxnSpPr/>
          <p:nvPr/>
        </p:nvCxnSpPr>
        <p:spPr>
          <a:xfrm>
            <a:off x="505490" y="2614936"/>
            <a:ext cx="243537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6836122-9FF1-A338-852C-6D879D972C37}"/>
              </a:ext>
            </a:extLst>
          </p:cNvPr>
          <p:cNvCxnSpPr/>
          <p:nvPr/>
        </p:nvCxnSpPr>
        <p:spPr>
          <a:xfrm>
            <a:off x="505492" y="4326051"/>
            <a:ext cx="243537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1508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F4B644-F154-AB0C-AA49-B270D3474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444" y="547687"/>
            <a:ext cx="888682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7913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12CC230-F26D-ABED-B935-31CF51B57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298" y="4843604"/>
            <a:ext cx="1098486" cy="164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5C892C-1E28-AE76-36D5-631FC472D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56" y="612067"/>
            <a:ext cx="4566530" cy="49034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FF9A09-2F59-5F6F-0C48-54123FECAF44}"/>
              </a:ext>
            </a:extLst>
          </p:cNvPr>
          <p:cNvSpPr txBox="1"/>
          <p:nvPr/>
        </p:nvSpPr>
        <p:spPr>
          <a:xfrm>
            <a:off x="10710247" y="440904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Shan Sun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20E66F-5CE7-54B6-EC44-5DD386BBF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607" y="995885"/>
            <a:ext cx="5307197" cy="47711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A38223-E6C9-F497-B3D7-839F581432A9}"/>
              </a:ext>
            </a:extLst>
          </p:cNvPr>
          <p:cNvSpPr txBox="1"/>
          <p:nvPr/>
        </p:nvSpPr>
        <p:spPr>
          <a:xfrm>
            <a:off x="588479" y="253497"/>
            <a:ext cx="10345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Shuffling input sequences yields classifications with significant correlations to unshuffled sequences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ED4E03-1EBC-3BF1-2424-345E26CB4ABE}"/>
              </a:ext>
            </a:extLst>
          </p:cNvPr>
          <p:cNvSpPr txBox="1"/>
          <p:nvPr/>
        </p:nvSpPr>
        <p:spPr>
          <a:xfrm>
            <a:off x="1321807" y="5966235"/>
            <a:ext cx="8866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Remarkably, there is a strong codon signal in the shuffled and un-shuffled sequences</a:t>
            </a:r>
          </a:p>
        </p:txBody>
      </p:sp>
    </p:spTree>
    <p:extLst>
      <p:ext uri="{BB962C8B-B14F-4D97-AF65-F5344CB8AC3E}">
        <p14:creationId xmlns:p14="http://schemas.microsoft.com/office/powerpoint/2010/main" val="2588118925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357700-73BA-0D68-3DBE-EA79077A4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90" y="170838"/>
            <a:ext cx="12192000" cy="59369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64BDA5-DAA0-F1C4-59BB-631E7156A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262" y="6219825"/>
            <a:ext cx="466725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7943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AC50EB-C275-6848-7D66-7B04BC774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51"/>
            <a:ext cx="12192000" cy="677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03526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76B152-4EB3-C0E2-C953-D6D187725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243"/>
            <a:ext cx="12192000" cy="642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3598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8BF04E-2E6D-C494-2669-501136133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614"/>
            <a:ext cx="12006007" cy="625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54843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ext Box 2">
            <a:extLst>
              <a:ext uri="{FF2B5EF4-FFF2-40B4-BE49-F238E27FC236}">
                <a16:creationId xmlns:a16="http://schemas.microsoft.com/office/drawing/2014/main" id="{2AA6497D-0A34-98C4-ADB0-577B416AF6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7714" y="685800"/>
            <a:ext cx="51704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Helvetica" panose="020B0604020202020204" pitchFamily="34" charset="0"/>
              </a:rPr>
              <a:t>Correlated mutations in an alignment</a:t>
            </a:r>
          </a:p>
        </p:txBody>
      </p:sp>
      <p:grpSp>
        <p:nvGrpSpPr>
          <p:cNvPr id="72716" name="Group 12">
            <a:extLst>
              <a:ext uri="{FF2B5EF4-FFF2-40B4-BE49-F238E27FC236}">
                <a16:creationId xmlns:a16="http://schemas.microsoft.com/office/drawing/2014/main" id="{58EC8DFD-2364-64DC-A333-B9C6DA117092}"/>
              </a:ext>
            </a:extLst>
          </p:cNvPr>
          <p:cNvGrpSpPr>
            <a:grpSpLocks/>
          </p:cNvGrpSpPr>
          <p:nvPr/>
        </p:nvGrpSpPr>
        <p:grpSpPr bwMode="auto">
          <a:xfrm>
            <a:off x="2344739" y="1717675"/>
            <a:ext cx="1247775" cy="2014538"/>
            <a:chOff x="3243" y="1082"/>
            <a:chExt cx="786" cy="1269"/>
          </a:xfrm>
        </p:grpSpPr>
        <p:sp>
          <p:nvSpPr>
            <p:cNvPr id="72717" name="Text Box 13">
              <a:extLst>
                <a:ext uri="{FF2B5EF4-FFF2-40B4-BE49-F238E27FC236}">
                  <a16:creationId xmlns:a16="http://schemas.microsoft.com/office/drawing/2014/main" id="{1248B40D-B5D5-DE22-C6D9-3F1F03A184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3" y="1082"/>
              <a:ext cx="78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>
                  <a:solidFill>
                    <a:srgbClr val="3333CC"/>
                  </a:solidFill>
                  <a:latin typeface="Courier New" panose="02070309020205020404" pitchFamily="49" charset="0"/>
                </a:rPr>
                <a:t>T...Y</a:t>
              </a:r>
            </a:p>
          </p:txBody>
        </p:sp>
        <p:sp>
          <p:nvSpPr>
            <p:cNvPr id="72718" name="Text Box 14">
              <a:extLst>
                <a:ext uri="{FF2B5EF4-FFF2-40B4-BE49-F238E27FC236}">
                  <a16:creationId xmlns:a16="http://schemas.microsoft.com/office/drawing/2014/main" id="{CEC88429-2BDE-C9CC-14F6-5E745FD249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3" y="1280"/>
              <a:ext cx="78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>
                  <a:solidFill>
                    <a:srgbClr val="3333CC"/>
                  </a:solidFill>
                  <a:latin typeface="Courier New" panose="02070309020205020404" pitchFamily="49" charset="0"/>
                </a:rPr>
                <a:t>T...Y</a:t>
              </a:r>
            </a:p>
          </p:txBody>
        </p:sp>
        <p:sp>
          <p:nvSpPr>
            <p:cNvPr id="72719" name="Text Box 15">
              <a:extLst>
                <a:ext uri="{FF2B5EF4-FFF2-40B4-BE49-F238E27FC236}">
                  <a16:creationId xmlns:a16="http://schemas.microsoft.com/office/drawing/2014/main" id="{8A284DB6-F541-4C97-BFC7-B658DF2012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3" y="1466"/>
              <a:ext cx="78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>
                  <a:solidFill>
                    <a:srgbClr val="3333CC"/>
                  </a:solidFill>
                  <a:latin typeface="Courier New" panose="02070309020205020404" pitchFamily="49" charset="0"/>
                </a:rPr>
                <a:t>T...Y</a:t>
              </a:r>
            </a:p>
          </p:txBody>
        </p:sp>
        <p:sp>
          <p:nvSpPr>
            <p:cNvPr id="72720" name="Text Box 16">
              <a:extLst>
                <a:ext uri="{FF2B5EF4-FFF2-40B4-BE49-F238E27FC236}">
                  <a16:creationId xmlns:a16="http://schemas.microsoft.com/office/drawing/2014/main" id="{7C301366-F2E3-8F61-F781-82A2882516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3" y="1670"/>
              <a:ext cx="78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>
                  <a:solidFill>
                    <a:srgbClr val="3333CC"/>
                  </a:solidFill>
                  <a:latin typeface="Courier New" panose="02070309020205020404" pitchFamily="49" charset="0"/>
                </a:rPr>
                <a:t>T...Y</a:t>
              </a:r>
            </a:p>
          </p:txBody>
        </p:sp>
        <p:sp>
          <p:nvSpPr>
            <p:cNvPr id="72721" name="Text Box 17">
              <a:extLst>
                <a:ext uri="{FF2B5EF4-FFF2-40B4-BE49-F238E27FC236}">
                  <a16:creationId xmlns:a16="http://schemas.microsoft.com/office/drawing/2014/main" id="{55A9E280-BAF0-D1DA-3C63-E2A10366AD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3" y="1844"/>
              <a:ext cx="78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>
                  <a:solidFill>
                    <a:srgbClr val="3333CC"/>
                  </a:solidFill>
                  <a:latin typeface="Courier New" panose="02070309020205020404" pitchFamily="49" charset="0"/>
                </a:rPr>
                <a:t>T...Y</a:t>
              </a:r>
            </a:p>
          </p:txBody>
        </p:sp>
        <p:sp>
          <p:nvSpPr>
            <p:cNvPr id="72722" name="Text Box 18">
              <a:extLst>
                <a:ext uri="{FF2B5EF4-FFF2-40B4-BE49-F238E27FC236}">
                  <a16:creationId xmlns:a16="http://schemas.microsoft.com/office/drawing/2014/main" id="{9AEBA140-F841-2A90-FC08-CDD751D490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3" y="2024"/>
              <a:ext cx="78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>
                  <a:solidFill>
                    <a:srgbClr val="3333CC"/>
                  </a:solidFill>
                  <a:latin typeface="Courier New" panose="02070309020205020404" pitchFamily="49" charset="0"/>
                </a:rPr>
                <a:t>T...Y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4325DC-9514-ADFC-D958-138C57676229}"/>
              </a:ext>
            </a:extLst>
          </p:cNvPr>
          <p:cNvSpPr txBox="1"/>
          <p:nvPr/>
        </p:nvSpPr>
        <p:spPr>
          <a:xfrm>
            <a:off x="1095470" y="90539"/>
            <a:ext cx="9247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Random null sequences can explain some (but certainly not all) of Kraken’s observations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E96226-DE38-A931-DAB1-69BCDB247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398"/>
            <a:ext cx="11742345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3814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1E56F8-40D8-8363-1715-BE57E06BC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15" y="598754"/>
            <a:ext cx="4743450" cy="6076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DD1BFC-73EF-35AC-A2BC-F2FD58B4AC9F}"/>
              </a:ext>
            </a:extLst>
          </p:cNvPr>
          <p:cNvSpPr txBox="1"/>
          <p:nvPr/>
        </p:nvSpPr>
        <p:spPr>
          <a:xfrm>
            <a:off x="1367076" y="181072"/>
            <a:ext cx="837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Subtracting off the expected background is showing some potential for inference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B595A6-1375-DD1A-E783-3CC93EB58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159" y="984130"/>
            <a:ext cx="5237641" cy="530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78257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5969421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FA3C92-B58B-1E99-F485-55D9CD765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87" y="1019126"/>
            <a:ext cx="10428912" cy="55265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42668E-740E-FD91-619C-66173F710531}"/>
              </a:ext>
            </a:extLst>
          </p:cNvPr>
          <p:cNvSpPr txBox="1"/>
          <p:nvPr/>
        </p:nvSpPr>
        <p:spPr>
          <a:xfrm>
            <a:off x="706170" y="307820"/>
            <a:ext cx="559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Old algorithms often have very attractive properties…</a:t>
            </a:r>
          </a:p>
        </p:txBody>
      </p:sp>
    </p:spTree>
    <p:extLst>
      <p:ext uri="{BB962C8B-B14F-4D97-AF65-F5344CB8AC3E}">
        <p14:creationId xmlns:p14="http://schemas.microsoft.com/office/powerpoint/2010/main" val="1734088550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3B8952-0CC5-D14A-8542-C20D142E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891" y="-1"/>
            <a:ext cx="9410417" cy="679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2786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260" name="Group 20">
            <a:extLst>
              <a:ext uri="{FF2B5EF4-FFF2-40B4-BE49-F238E27FC236}">
                <a16:creationId xmlns:a16="http://schemas.microsoft.com/office/drawing/2014/main" id="{47FC4D89-B640-C020-230F-1C403C908E78}"/>
              </a:ext>
            </a:extLst>
          </p:cNvPr>
          <p:cNvGrpSpPr>
            <a:grpSpLocks/>
          </p:cNvGrpSpPr>
          <p:nvPr/>
        </p:nvGrpSpPr>
        <p:grpSpPr bwMode="auto">
          <a:xfrm>
            <a:off x="2344739" y="1717675"/>
            <a:ext cx="1247775" cy="2014538"/>
            <a:chOff x="3243" y="1082"/>
            <a:chExt cx="786" cy="1269"/>
          </a:xfrm>
        </p:grpSpPr>
        <p:sp>
          <p:nvSpPr>
            <p:cNvPr id="138261" name="Text Box 21">
              <a:extLst>
                <a:ext uri="{FF2B5EF4-FFF2-40B4-BE49-F238E27FC236}">
                  <a16:creationId xmlns:a16="http://schemas.microsoft.com/office/drawing/2014/main" id="{E0A970BC-A72E-2D31-B417-A74EDD9BE8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3" y="1082"/>
              <a:ext cx="78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>
                  <a:solidFill>
                    <a:srgbClr val="3333CC"/>
                  </a:solidFill>
                  <a:latin typeface="Courier New" panose="02070309020205020404" pitchFamily="49" charset="0"/>
                </a:rPr>
                <a:t>T...Y</a:t>
              </a:r>
            </a:p>
          </p:txBody>
        </p:sp>
        <p:sp>
          <p:nvSpPr>
            <p:cNvPr id="138262" name="Text Box 22">
              <a:extLst>
                <a:ext uri="{FF2B5EF4-FFF2-40B4-BE49-F238E27FC236}">
                  <a16:creationId xmlns:a16="http://schemas.microsoft.com/office/drawing/2014/main" id="{DFEAD0FF-81F5-6432-D4E0-932290965D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3" y="1280"/>
              <a:ext cx="78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>
                  <a:solidFill>
                    <a:srgbClr val="3333CC"/>
                  </a:solidFill>
                  <a:latin typeface="Courier New" panose="02070309020205020404" pitchFamily="49" charset="0"/>
                </a:rPr>
                <a:t>T...Y</a:t>
              </a:r>
            </a:p>
          </p:txBody>
        </p:sp>
        <p:sp>
          <p:nvSpPr>
            <p:cNvPr id="138263" name="Text Box 23">
              <a:extLst>
                <a:ext uri="{FF2B5EF4-FFF2-40B4-BE49-F238E27FC236}">
                  <a16:creationId xmlns:a16="http://schemas.microsoft.com/office/drawing/2014/main" id="{6E5C23F2-DD24-022B-6B13-2F936B9B20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3" y="1466"/>
              <a:ext cx="78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>
                  <a:solidFill>
                    <a:srgbClr val="3333CC"/>
                  </a:solidFill>
                  <a:latin typeface="Courier New" panose="02070309020205020404" pitchFamily="49" charset="0"/>
                </a:rPr>
                <a:t>T...Y</a:t>
              </a:r>
            </a:p>
          </p:txBody>
        </p:sp>
        <p:sp>
          <p:nvSpPr>
            <p:cNvPr id="138264" name="Text Box 24">
              <a:extLst>
                <a:ext uri="{FF2B5EF4-FFF2-40B4-BE49-F238E27FC236}">
                  <a16:creationId xmlns:a16="http://schemas.microsoft.com/office/drawing/2014/main" id="{36B8C8F5-83A4-EEC6-D805-D4D28CA5C5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3" y="1670"/>
              <a:ext cx="78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>
                  <a:solidFill>
                    <a:srgbClr val="3333CC"/>
                  </a:solidFill>
                  <a:latin typeface="Courier New" panose="02070309020205020404" pitchFamily="49" charset="0"/>
                </a:rPr>
                <a:t>T...Y</a:t>
              </a:r>
            </a:p>
          </p:txBody>
        </p:sp>
        <p:sp>
          <p:nvSpPr>
            <p:cNvPr id="138265" name="Text Box 25">
              <a:extLst>
                <a:ext uri="{FF2B5EF4-FFF2-40B4-BE49-F238E27FC236}">
                  <a16:creationId xmlns:a16="http://schemas.microsoft.com/office/drawing/2014/main" id="{E40EF3A5-FBC2-9255-7621-3DA4731951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3" y="1844"/>
              <a:ext cx="78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>
                  <a:solidFill>
                    <a:srgbClr val="3333CC"/>
                  </a:solidFill>
                  <a:latin typeface="Courier New" panose="02070309020205020404" pitchFamily="49" charset="0"/>
                </a:rPr>
                <a:t>T...Y</a:t>
              </a:r>
            </a:p>
          </p:txBody>
        </p:sp>
        <p:sp>
          <p:nvSpPr>
            <p:cNvPr id="138266" name="Text Box 26">
              <a:extLst>
                <a:ext uri="{FF2B5EF4-FFF2-40B4-BE49-F238E27FC236}">
                  <a16:creationId xmlns:a16="http://schemas.microsoft.com/office/drawing/2014/main" id="{095B9F0A-E7A7-EA5E-4B2D-25AE588B9A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3" y="2024"/>
              <a:ext cx="78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>
                  <a:solidFill>
                    <a:srgbClr val="3333CC"/>
                  </a:solidFill>
                  <a:latin typeface="Courier New" panose="02070309020205020404" pitchFamily="49" charset="0"/>
                </a:rPr>
                <a:t>T...Y</a:t>
              </a:r>
            </a:p>
          </p:txBody>
        </p:sp>
      </p:grpSp>
      <p:grpSp>
        <p:nvGrpSpPr>
          <p:cNvPr id="138267" name="Group 27">
            <a:extLst>
              <a:ext uri="{FF2B5EF4-FFF2-40B4-BE49-F238E27FC236}">
                <a16:creationId xmlns:a16="http://schemas.microsoft.com/office/drawing/2014/main" id="{DF535B0C-324A-FD50-060F-ADE4B02D2596}"/>
              </a:ext>
            </a:extLst>
          </p:cNvPr>
          <p:cNvGrpSpPr>
            <a:grpSpLocks/>
          </p:cNvGrpSpPr>
          <p:nvPr/>
        </p:nvGrpSpPr>
        <p:grpSpPr bwMode="auto">
          <a:xfrm>
            <a:off x="2344739" y="3517900"/>
            <a:ext cx="1247775" cy="2014538"/>
            <a:chOff x="3243" y="1082"/>
            <a:chExt cx="786" cy="1269"/>
          </a:xfrm>
        </p:grpSpPr>
        <p:sp>
          <p:nvSpPr>
            <p:cNvPr id="138268" name="Text Box 28">
              <a:extLst>
                <a:ext uri="{FF2B5EF4-FFF2-40B4-BE49-F238E27FC236}">
                  <a16:creationId xmlns:a16="http://schemas.microsoft.com/office/drawing/2014/main" id="{F36D389B-0AB9-942F-CCBE-E2B0483E17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3" y="1082"/>
              <a:ext cx="78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>
                  <a:solidFill>
                    <a:srgbClr val="FF0000"/>
                  </a:solidFill>
                  <a:latin typeface="Courier New" panose="02070309020205020404" pitchFamily="49" charset="0"/>
                </a:rPr>
                <a:t>L...S</a:t>
              </a:r>
            </a:p>
          </p:txBody>
        </p:sp>
        <p:sp>
          <p:nvSpPr>
            <p:cNvPr id="138269" name="Text Box 29">
              <a:extLst>
                <a:ext uri="{FF2B5EF4-FFF2-40B4-BE49-F238E27FC236}">
                  <a16:creationId xmlns:a16="http://schemas.microsoft.com/office/drawing/2014/main" id="{0888CF66-AF91-AD86-D3B1-1690F2BB8F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3" y="1280"/>
              <a:ext cx="78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>
                  <a:solidFill>
                    <a:srgbClr val="FF0000"/>
                  </a:solidFill>
                  <a:latin typeface="Courier New" panose="02070309020205020404" pitchFamily="49" charset="0"/>
                </a:rPr>
                <a:t>L...S</a:t>
              </a:r>
            </a:p>
          </p:txBody>
        </p:sp>
        <p:sp>
          <p:nvSpPr>
            <p:cNvPr id="138270" name="Text Box 30">
              <a:extLst>
                <a:ext uri="{FF2B5EF4-FFF2-40B4-BE49-F238E27FC236}">
                  <a16:creationId xmlns:a16="http://schemas.microsoft.com/office/drawing/2014/main" id="{B44041BA-6138-A067-D9C7-A1A9F6E0DF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3" y="1466"/>
              <a:ext cx="78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>
                  <a:solidFill>
                    <a:srgbClr val="FF0000"/>
                  </a:solidFill>
                  <a:latin typeface="Courier New" panose="02070309020205020404" pitchFamily="49" charset="0"/>
                </a:rPr>
                <a:t>L...S</a:t>
              </a:r>
            </a:p>
          </p:txBody>
        </p:sp>
        <p:sp>
          <p:nvSpPr>
            <p:cNvPr id="138271" name="Text Box 31">
              <a:extLst>
                <a:ext uri="{FF2B5EF4-FFF2-40B4-BE49-F238E27FC236}">
                  <a16:creationId xmlns:a16="http://schemas.microsoft.com/office/drawing/2014/main" id="{2347AECC-9153-08F5-101D-9B16B8A23E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3" y="1670"/>
              <a:ext cx="78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>
                  <a:solidFill>
                    <a:srgbClr val="FF0000"/>
                  </a:solidFill>
                  <a:latin typeface="Courier New" panose="02070309020205020404" pitchFamily="49" charset="0"/>
                </a:rPr>
                <a:t>L...S</a:t>
              </a:r>
            </a:p>
          </p:txBody>
        </p:sp>
        <p:sp>
          <p:nvSpPr>
            <p:cNvPr id="138272" name="Text Box 32">
              <a:extLst>
                <a:ext uri="{FF2B5EF4-FFF2-40B4-BE49-F238E27FC236}">
                  <a16:creationId xmlns:a16="http://schemas.microsoft.com/office/drawing/2014/main" id="{93B8AE48-BDA6-FF05-3CEC-CE724317C3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3" y="1844"/>
              <a:ext cx="78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>
                  <a:solidFill>
                    <a:srgbClr val="FF0000"/>
                  </a:solidFill>
                  <a:latin typeface="Courier New" panose="02070309020205020404" pitchFamily="49" charset="0"/>
                </a:rPr>
                <a:t>L...S</a:t>
              </a:r>
            </a:p>
          </p:txBody>
        </p:sp>
        <p:sp>
          <p:nvSpPr>
            <p:cNvPr id="138273" name="Text Box 33">
              <a:extLst>
                <a:ext uri="{FF2B5EF4-FFF2-40B4-BE49-F238E27FC236}">
                  <a16:creationId xmlns:a16="http://schemas.microsoft.com/office/drawing/2014/main" id="{EDF09143-FD0A-111D-B6E6-E291FE916C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3" y="2024"/>
              <a:ext cx="78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>
                  <a:solidFill>
                    <a:srgbClr val="FF0000"/>
                  </a:solidFill>
                  <a:latin typeface="Courier New" panose="02070309020205020404" pitchFamily="49" charset="0"/>
                </a:rPr>
                <a:t>L...S</a:t>
              </a:r>
            </a:p>
          </p:txBody>
        </p:sp>
      </p:grpSp>
      <p:sp>
        <p:nvSpPr>
          <p:cNvPr id="138282" name="Text Box 42">
            <a:extLst>
              <a:ext uri="{FF2B5EF4-FFF2-40B4-BE49-F238E27FC236}">
                <a16:creationId xmlns:a16="http://schemas.microsoft.com/office/drawing/2014/main" id="{660AF915-E27B-F4B8-3ED8-4078F476C1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7714" y="685800"/>
            <a:ext cx="51704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Helvetica" panose="020B0604020202020204" pitchFamily="34" charset="0"/>
              </a:rPr>
              <a:t>Correlated mutations in an alignment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153" name="Group 25">
            <a:extLst>
              <a:ext uri="{FF2B5EF4-FFF2-40B4-BE49-F238E27FC236}">
                <a16:creationId xmlns:a16="http://schemas.microsoft.com/office/drawing/2014/main" id="{CB3130BA-08CA-490A-A6F1-745599A8B897}"/>
              </a:ext>
            </a:extLst>
          </p:cNvPr>
          <p:cNvGrpSpPr>
            <a:grpSpLocks/>
          </p:cNvGrpSpPr>
          <p:nvPr/>
        </p:nvGrpSpPr>
        <p:grpSpPr bwMode="auto">
          <a:xfrm>
            <a:off x="2344739" y="1717675"/>
            <a:ext cx="1247775" cy="2014538"/>
            <a:chOff x="3243" y="1082"/>
            <a:chExt cx="786" cy="1269"/>
          </a:xfrm>
        </p:grpSpPr>
        <p:sp>
          <p:nvSpPr>
            <p:cNvPr id="176154" name="Text Box 26">
              <a:extLst>
                <a:ext uri="{FF2B5EF4-FFF2-40B4-BE49-F238E27FC236}">
                  <a16:creationId xmlns:a16="http://schemas.microsoft.com/office/drawing/2014/main" id="{3B0F16BB-0F1E-380B-46BC-98C1BFCCC6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3" y="1082"/>
              <a:ext cx="78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>
                  <a:solidFill>
                    <a:srgbClr val="3333CC"/>
                  </a:solidFill>
                  <a:latin typeface="Courier New" panose="02070309020205020404" pitchFamily="49" charset="0"/>
                </a:rPr>
                <a:t>T...Y</a:t>
              </a:r>
            </a:p>
          </p:txBody>
        </p:sp>
        <p:sp>
          <p:nvSpPr>
            <p:cNvPr id="176155" name="Text Box 27">
              <a:extLst>
                <a:ext uri="{FF2B5EF4-FFF2-40B4-BE49-F238E27FC236}">
                  <a16:creationId xmlns:a16="http://schemas.microsoft.com/office/drawing/2014/main" id="{12C60CD0-B551-E5E8-FA04-2724E0454A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3" y="1280"/>
              <a:ext cx="78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>
                  <a:solidFill>
                    <a:srgbClr val="3333CC"/>
                  </a:solidFill>
                  <a:latin typeface="Courier New" panose="02070309020205020404" pitchFamily="49" charset="0"/>
                </a:rPr>
                <a:t>T...Y</a:t>
              </a:r>
            </a:p>
          </p:txBody>
        </p:sp>
        <p:sp>
          <p:nvSpPr>
            <p:cNvPr id="176156" name="Text Box 28">
              <a:extLst>
                <a:ext uri="{FF2B5EF4-FFF2-40B4-BE49-F238E27FC236}">
                  <a16:creationId xmlns:a16="http://schemas.microsoft.com/office/drawing/2014/main" id="{85E2AD9C-BC21-4A2A-3F34-8BC17A625A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3" y="1466"/>
              <a:ext cx="78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>
                  <a:solidFill>
                    <a:srgbClr val="3333CC"/>
                  </a:solidFill>
                  <a:latin typeface="Courier New" panose="02070309020205020404" pitchFamily="49" charset="0"/>
                </a:rPr>
                <a:t>T...Y</a:t>
              </a:r>
            </a:p>
          </p:txBody>
        </p:sp>
        <p:sp>
          <p:nvSpPr>
            <p:cNvPr id="176157" name="Text Box 29">
              <a:extLst>
                <a:ext uri="{FF2B5EF4-FFF2-40B4-BE49-F238E27FC236}">
                  <a16:creationId xmlns:a16="http://schemas.microsoft.com/office/drawing/2014/main" id="{D3845EAE-46FB-7DF1-8386-A3683DFC70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3" y="1670"/>
              <a:ext cx="78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>
                  <a:solidFill>
                    <a:srgbClr val="3333CC"/>
                  </a:solidFill>
                  <a:latin typeface="Courier New" panose="02070309020205020404" pitchFamily="49" charset="0"/>
                </a:rPr>
                <a:t>T...Y</a:t>
              </a:r>
            </a:p>
          </p:txBody>
        </p:sp>
        <p:sp>
          <p:nvSpPr>
            <p:cNvPr id="176158" name="Text Box 30">
              <a:extLst>
                <a:ext uri="{FF2B5EF4-FFF2-40B4-BE49-F238E27FC236}">
                  <a16:creationId xmlns:a16="http://schemas.microsoft.com/office/drawing/2014/main" id="{06697BF9-8EF7-962B-8762-CA01726B80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3" y="1844"/>
              <a:ext cx="78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>
                  <a:solidFill>
                    <a:srgbClr val="3333CC"/>
                  </a:solidFill>
                  <a:latin typeface="Courier New" panose="02070309020205020404" pitchFamily="49" charset="0"/>
                </a:rPr>
                <a:t>T...Y</a:t>
              </a:r>
            </a:p>
          </p:txBody>
        </p:sp>
        <p:sp>
          <p:nvSpPr>
            <p:cNvPr id="176159" name="Text Box 31">
              <a:extLst>
                <a:ext uri="{FF2B5EF4-FFF2-40B4-BE49-F238E27FC236}">
                  <a16:creationId xmlns:a16="http://schemas.microsoft.com/office/drawing/2014/main" id="{2576D23D-5596-436F-93A1-C6761524DF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3" y="2024"/>
              <a:ext cx="78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>
                  <a:solidFill>
                    <a:srgbClr val="3333CC"/>
                  </a:solidFill>
                  <a:latin typeface="Courier New" panose="02070309020205020404" pitchFamily="49" charset="0"/>
                </a:rPr>
                <a:t>T...Y</a:t>
              </a:r>
            </a:p>
          </p:txBody>
        </p:sp>
      </p:grpSp>
      <p:grpSp>
        <p:nvGrpSpPr>
          <p:cNvPr id="176160" name="Group 32">
            <a:extLst>
              <a:ext uri="{FF2B5EF4-FFF2-40B4-BE49-F238E27FC236}">
                <a16:creationId xmlns:a16="http://schemas.microsoft.com/office/drawing/2014/main" id="{CE10D63A-1451-A159-60ED-2525A6DC2806}"/>
              </a:ext>
            </a:extLst>
          </p:cNvPr>
          <p:cNvGrpSpPr>
            <a:grpSpLocks/>
          </p:cNvGrpSpPr>
          <p:nvPr/>
        </p:nvGrpSpPr>
        <p:grpSpPr bwMode="auto">
          <a:xfrm>
            <a:off x="2344739" y="3517900"/>
            <a:ext cx="1247775" cy="2014538"/>
            <a:chOff x="3243" y="1082"/>
            <a:chExt cx="786" cy="1269"/>
          </a:xfrm>
        </p:grpSpPr>
        <p:sp>
          <p:nvSpPr>
            <p:cNvPr id="176161" name="Text Box 33">
              <a:extLst>
                <a:ext uri="{FF2B5EF4-FFF2-40B4-BE49-F238E27FC236}">
                  <a16:creationId xmlns:a16="http://schemas.microsoft.com/office/drawing/2014/main" id="{5FF200C5-CE1F-B37D-FEC6-16848FC158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3" y="1082"/>
              <a:ext cx="78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>
                  <a:solidFill>
                    <a:srgbClr val="FF0000"/>
                  </a:solidFill>
                  <a:latin typeface="Courier New" panose="02070309020205020404" pitchFamily="49" charset="0"/>
                </a:rPr>
                <a:t>L...S</a:t>
              </a:r>
            </a:p>
          </p:txBody>
        </p:sp>
        <p:sp>
          <p:nvSpPr>
            <p:cNvPr id="176162" name="Text Box 34">
              <a:extLst>
                <a:ext uri="{FF2B5EF4-FFF2-40B4-BE49-F238E27FC236}">
                  <a16:creationId xmlns:a16="http://schemas.microsoft.com/office/drawing/2014/main" id="{291058BB-AD8A-992E-7F4B-97CE4969D8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3" y="1280"/>
              <a:ext cx="78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>
                  <a:solidFill>
                    <a:srgbClr val="FF0000"/>
                  </a:solidFill>
                  <a:latin typeface="Courier New" panose="02070309020205020404" pitchFamily="49" charset="0"/>
                </a:rPr>
                <a:t>L...S</a:t>
              </a:r>
            </a:p>
          </p:txBody>
        </p:sp>
        <p:sp>
          <p:nvSpPr>
            <p:cNvPr id="176163" name="Text Box 35">
              <a:extLst>
                <a:ext uri="{FF2B5EF4-FFF2-40B4-BE49-F238E27FC236}">
                  <a16:creationId xmlns:a16="http://schemas.microsoft.com/office/drawing/2014/main" id="{06AC1D1C-0B38-C578-81AE-132A6C1212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3" y="1466"/>
              <a:ext cx="78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>
                  <a:solidFill>
                    <a:srgbClr val="FF0000"/>
                  </a:solidFill>
                  <a:latin typeface="Courier New" panose="02070309020205020404" pitchFamily="49" charset="0"/>
                </a:rPr>
                <a:t>L...S</a:t>
              </a:r>
            </a:p>
          </p:txBody>
        </p:sp>
        <p:sp>
          <p:nvSpPr>
            <p:cNvPr id="176164" name="Text Box 36">
              <a:extLst>
                <a:ext uri="{FF2B5EF4-FFF2-40B4-BE49-F238E27FC236}">
                  <a16:creationId xmlns:a16="http://schemas.microsoft.com/office/drawing/2014/main" id="{B2CBDC2C-5DBE-C563-5496-01E5359E99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3" y="1670"/>
              <a:ext cx="78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>
                  <a:solidFill>
                    <a:srgbClr val="FF0000"/>
                  </a:solidFill>
                  <a:latin typeface="Courier New" panose="02070309020205020404" pitchFamily="49" charset="0"/>
                </a:rPr>
                <a:t>L...S</a:t>
              </a:r>
            </a:p>
          </p:txBody>
        </p:sp>
        <p:sp>
          <p:nvSpPr>
            <p:cNvPr id="176165" name="Text Box 37">
              <a:extLst>
                <a:ext uri="{FF2B5EF4-FFF2-40B4-BE49-F238E27FC236}">
                  <a16:creationId xmlns:a16="http://schemas.microsoft.com/office/drawing/2014/main" id="{90DDD47A-9FB3-970D-2503-40A512F222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3" y="1844"/>
              <a:ext cx="78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>
                  <a:solidFill>
                    <a:srgbClr val="FF0000"/>
                  </a:solidFill>
                  <a:latin typeface="Courier New" panose="02070309020205020404" pitchFamily="49" charset="0"/>
                </a:rPr>
                <a:t>L...S</a:t>
              </a:r>
            </a:p>
          </p:txBody>
        </p:sp>
        <p:sp>
          <p:nvSpPr>
            <p:cNvPr id="176166" name="Text Box 38">
              <a:extLst>
                <a:ext uri="{FF2B5EF4-FFF2-40B4-BE49-F238E27FC236}">
                  <a16:creationId xmlns:a16="http://schemas.microsoft.com/office/drawing/2014/main" id="{2BB86A20-7D0E-E2FC-43B4-18AEDA8534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3" y="2024"/>
              <a:ext cx="78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>
                  <a:solidFill>
                    <a:srgbClr val="FF0000"/>
                  </a:solidFill>
                  <a:latin typeface="Courier New" panose="02070309020205020404" pitchFamily="49" charset="0"/>
                </a:rPr>
                <a:t>L...S</a:t>
              </a:r>
            </a:p>
          </p:txBody>
        </p:sp>
      </p:grpSp>
      <p:sp>
        <p:nvSpPr>
          <p:cNvPr id="176167" name="Rectangle 39">
            <a:extLst>
              <a:ext uri="{FF2B5EF4-FFF2-40B4-BE49-F238E27FC236}">
                <a16:creationId xmlns:a16="http://schemas.microsoft.com/office/drawing/2014/main" id="{7BD8463B-1895-6969-B63D-5A0B3EC76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9501" y="5334001"/>
            <a:ext cx="12477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800">
                <a:solidFill>
                  <a:srgbClr val="3333CC"/>
                </a:solidFill>
                <a:latin typeface="Courier New" panose="02070309020205020404" pitchFamily="49" charset="0"/>
              </a:rPr>
              <a:t>T...</a:t>
            </a:r>
            <a:r>
              <a:rPr lang="en-US" altLang="en-US" sz="2800">
                <a:solidFill>
                  <a:srgbClr val="FF0000"/>
                </a:solidFill>
                <a:latin typeface="Courier New" panose="02070309020205020404" pitchFamily="49" charset="0"/>
              </a:rPr>
              <a:t>S</a:t>
            </a:r>
          </a:p>
        </p:txBody>
      </p:sp>
      <p:grpSp>
        <p:nvGrpSpPr>
          <p:cNvPr id="176168" name="Group 40">
            <a:extLst>
              <a:ext uri="{FF2B5EF4-FFF2-40B4-BE49-F238E27FC236}">
                <a16:creationId xmlns:a16="http://schemas.microsoft.com/office/drawing/2014/main" id="{A346586C-0187-5457-04BA-01AF4706E945}"/>
              </a:ext>
            </a:extLst>
          </p:cNvPr>
          <p:cNvGrpSpPr>
            <a:grpSpLocks/>
          </p:cNvGrpSpPr>
          <p:nvPr/>
        </p:nvGrpSpPr>
        <p:grpSpPr bwMode="auto">
          <a:xfrm>
            <a:off x="2378075" y="5486400"/>
            <a:ext cx="1371600" cy="304800"/>
            <a:chOff x="3264" y="3456"/>
            <a:chExt cx="864" cy="192"/>
          </a:xfrm>
        </p:grpSpPr>
        <p:sp>
          <p:nvSpPr>
            <p:cNvPr id="176169" name="Line 41">
              <a:extLst>
                <a:ext uri="{FF2B5EF4-FFF2-40B4-BE49-F238E27FC236}">
                  <a16:creationId xmlns:a16="http://schemas.microsoft.com/office/drawing/2014/main" id="{5763675A-4CED-C924-E5CC-73B00A3D3B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4" y="3456"/>
              <a:ext cx="864" cy="144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Helvetica" panose="020B0604020202020204" pitchFamily="34" charset="0"/>
              </a:endParaRPr>
            </a:p>
          </p:txBody>
        </p:sp>
        <p:sp>
          <p:nvSpPr>
            <p:cNvPr id="176170" name="Line 42">
              <a:extLst>
                <a:ext uri="{FF2B5EF4-FFF2-40B4-BE49-F238E27FC236}">
                  <a16:creationId xmlns:a16="http://schemas.microsoft.com/office/drawing/2014/main" id="{324BAF4C-FA79-0EF2-9F59-E6F98D2C47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12" y="3456"/>
              <a:ext cx="768" cy="192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Helvetica" panose="020B0604020202020204" pitchFamily="34" charset="0"/>
              </a:endParaRPr>
            </a:p>
          </p:txBody>
        </p:sp>
      </p:grpSp>
      <p:sp>
        <p:nvSpPr>
          <p:cNvPr id="176175" name="Text Box 47">
            <a:extLst>
              <a:ext uri="{FF2B5EF4-FFF2-40B4-BE49-F238E27FC236}">
                <a16:creationId xmlns:a16="http://schemas.microsoft.com/office/drawing/2014/main" id="{2317FC50-557A-2712-E4D3-23DB0C3F1C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7714" y="685800"/>
            <a:ext cx="51704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Helvetica" panose="020B0604020202020204" pitchFamily="34" charset="0"/>
              </a:rPr>
              <a:t>Correlated mutations in an alignment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154" name="Group 2050">
            <a:extLst>
              <a:ext uri="{FF2B5EF4-FFF2-40B4-BE49-F238E27FC236}">
                <a16:creationId xmlns:a16="http://schemas.microsoft.com/office/drawing/2014/main" id="{B205EB99-BD44-8F5C-4533-C49417F1F152}"/>
              </a:ext>
            </a:extLst>
          </p:cNvPr>
          <p:cNvGrpSpPr>
            <a:grpSpLocks/>
          </p:cNvGrpSpPr>
          <p:nvPr/>
        </p:nvGrpSpPr>
        <p:grpSpPr bwMode="auto">
          <a:xfrm>
            <a:off x="2344739" y="1717675"/>
            <a:ext cx="1247775" cy="2014538"/>
            <a:chOff x="3243" y="1082"/>
            <a:chExt cx="786" cy="1269"/>
          </a:xfrm>
        </p:grpSpPr>
        <p:sp>
          <p:nvSpPr>
            <p:cNvPr id="177155" name="Text Box 2051">
              <a:extLst>
                <a:ext uri="{FF2B5EF4-FFF2-40B4-BE49-F238E27FC236}">
                  <a16:creationId xmlns:a16="http://schemas.microsoft.com/office/drawing/2014/main" id="{BE75AD31-207A-D518-FE39-C813D22AD0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3" y="1082"/>
              <a:ext cx="78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>
                  <a:solidFill>
                    <a:srgbClr val="3333CC"/>
                  </a:solidFill>
                  <a:latin typeface="Courier New" panose="02070309020205020404" pitchFamily="49" charset="0"/>
                </a:rPr>
                <a:t>T...Y</a:t>
              </a:r>
            </a:p>
          </p:txBody>
        </p:sp>
        <p:sp>
          <p:nvSpPr>
            <p:cNvPr id="177156" name="Text Box 2052">
              <a:extLst>
                <a:ext uri="{FF2B5EF4-FFF2-40B4-BE49-F238E27FC236}">
                  <a16:creationId xmlns:a16="http://schemas.microsoft.com/office/drawing/2014/main" id="{DC4F8AA8-414E-F084-F6AC-5B343CDF4D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3" y="1280"/>
              <a:ext cx="78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>
                  <a:solidFill>
                    <a:srgbClr val="3333CC"/>
                  </a:solidFill>
                  <a:latin typeface="Courier New" panose="02070309020205020404" pitchFamily="49" charset="0"/>
                </a:rPr>
                <a:t>T...Y</a:t>
              </a:r>
            </a:p>
          </p:txBody>
        </p:sp>
        <p:sp>
          <p:nvSpPr>
            <p:cNvPr id="177157" name="Text Box 2053">
              <a:extLst>
                <a:ext uri="{FF2B5EF4-FFF2-40B4-BE49-F238E27FC236}">
                  <a16:creationId xmlns:a16="http://schemas.microsoft.com/office/drawing/2014/main" id="{F6C2F32D-B625-ECB4-4932-45A5D3E074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3" y="1466"/>
              <a:ext cx="78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>
                  <a:solidFill>
                    <a:srgbClr val="3333CC"/>
                  </a:solidFill>
                  <a:latin typeface="Courier New" panose="02070309020205020404" pitchFamily="49" charset="0"/>
                </a:rPr>
                <a:t>T...Y</a:t>
              </a:r>
            </a:p>
          </p:txBody>
        </p:sp>
        <p:sp>
          <p:nvSpPr>
            <p:cNvPr id="177158" name="Text Box 2054">
              <a:extLst>
                <a:ext uri="{FF2B5EF4-FFF2-40B4-BE49-F238E27FC236}">
                  <a16:creationId xmlns:a16="http://schemas.microsoft.com/office/drawing/2014/main" id="{A0A644BD-CBAE-B789-FD97-69C6BE9D37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3" y="1670"/>
              <a:ext cx="78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>
                  <a:solidFill>
                    <a:srgbClr val="3333CC"/>
                  </a:solidFill>
                  <a:latin typeface="Courier New" panose="02070309020205020404" pitchFamily="49" charset="0"/>
                </a:rPr>
                <a:t>T...Y</a:t>
              </a:r>
            </a:p>
          </p:txBody>
        </p:sp>
        <p:sp>
          <p:nvSpPr>
            <p:cNvPr id="177159" name="Text Box 2055">
              <a:extLst>
                <a:ext uri="{FF2B5EF4-FFF2-40B4-BE49-F238E27FC236}">
                  <a16:creationId xmlns:a16="http://schemas.microsoft.com/office/drawing/2014/main" id="{43150399-12ED-CAEF-202C-76665FEB4C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3" y="1844"/>
              <a:ext cx="78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>
                  <a:solidFill>
                    <a:srgbClr val="3333CC"/>
                  </a:solidFill>
                  <a:latin typeface="Courier New" panose="02070309020205020404" pitchFamily="49" charset="0"/>
                </a:rPr>
                <a:t>T...Y</a:t>
              </a:r>
            </a:p>
          </p:txBody>
        </p:sp>
        <p:sp>
          <p:nvSpPr>
            <p:cNvPr id="177160" name="Text Box 2056">
              <a:extLst>
                <a:ext uri="{FF2B5EF4-FFF2-40B4-BE49-F238E27FC236}">
                  <a16:creationId xmlns:a16="http://schemas.microsoft.com/office/drawing/2014/main" id="{17137EA9-6046-B433-BA93-20F8AE6390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3" y="2024"/>
              <a:ext cx="78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>
                  <a:solidFill>
                    <a:srgbClr val="3333CC"/>
                  </a:solidFill>
                  <a:latin typeface="Courier New" panose="02070309020205020404" pitchFamily="49" charset="0"/>
                </a:rPr>
                <a:t>T...Y</a:t>
              </a:r>
            </a:p>
          </p:txBody>
        </p:sp>
      </p:grpSp>
      <p:grpSp>
        <p:nvGrpSpPr>
          <p:cNvPr id="177161" name="Group 2057">
            <a:extLst>
              <a:ext uri="{FF2B5EF4-FFF2-40B4-BE49-F238E27FC236}">
                <a16:creationId xmlns:a16="http://schemas.microsoft.com/office/drawing/2014/main" id="{21099832-43DD-1BE8-9396-771CF97AD086}"/>
              </a:ext>
            </a:extLst>
          </p:cNvPr>
          <p:cNvGrpSpPr>
            <a:grpSpLocks/>
          </p:cNvGrpSpPr>
          <p:nvPr/>
        </p:nvGrpSpPr>
        <p:grpSpPr bwMode="auto">
          <a:xfrm>
            <a:off x="2344739" y="3517900"/>
            <a:ext cx="1247775" cy="2014538"/>
            <a:chOff x="3243" y="1082"/>
            <a:chExt cx="786" cy="1269"/>
          </a:xfrm>
        </p:grpSpPr>
        <p:sp>
          <p:nvSpPr>
            <p:cNvPr id="177162" name="Text Box 2058">
              <a:extLst>
                <a:ext uri="{FF2B5EF4-FFF2-40B4-BE49-F238E27FC236}">
                  <a16:creationId xmlns:a16="http://schemas.microsoft.com/office/drawing/2014/main" id="{056A387C-F398-436E-E6C6-63B3D1A89C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3" y="1082"/>
              <a:ext cx="78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>
                  <a:solidFill>
                    <a:srgbClr val="FF0000"/>
                  </a:solidFill>
                  <a:latin typeface="Courier New" panose="02070309020205020404" pitchFamily="49" charset="0"/>
                </a:rPr>
                <a:t>L...S</a:t>
              </a:r>
            </a:p>
          </p:txBody>
        </p:sp>
        <p:sp>
          <p:nvSpPr>
            <p:cNvPr id="177163" name="Text Box 2059">
              <a:extLst>
                <a:ext uri="{FF2B5EF4-FFF2-40B4-BE49-F238E27FC236}">
                  <a16:creationId xmlns:a16="http://schemas.microsoft.com/office/drawing/2014/main" id="{2629B3B0-B4CF-8987-EA05-2728D1B43A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3" y="1280"/>
              <a:ext cx="78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>
                  <a:solidFill>
                    <a:srgbClr val="FF0000"/>
                  </a:solidFill>
                  <a:latin typeface="Courier New" panose="02070309020205020404" pitchFamily="49" charset="0"/>
                </a:rPr>
                <a:t>L...S</a:t>
              </a:r>
            </a:p>
          </p:txBody>
        </p:sp>
        <p:sp>
          <p:nvSpPr>
            <p:cNvPr id="177164" name="Text Box 2060">
              <a:extLst>
                <a:ext uri="{FF2B5EF4-FFF2-40B4-BE49-F238E27FC236}">
                  <a16:creationId xmlns:a16="http://schemas.microsoft.com/office/drawing/2014/main" id="{3FA99501-DD3A-8993-8AE4-02163BD5E4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3" y="1466"/>
              <a:ext cx="78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>
                  <a:solidFill>
                    <a:srgbClr val="FF0000"/>
                  </a:solidFill>
                  <a:latin typeface="Courier New" panose="02070309020205020404" pitchFamily="49" charset="0"/>
                </a:rPr>
                <a:t>L...S</a:t>
              </a:r>
            </a:p>
          </p:txBody>
        </p:sp>
        <p:sp>
          <p:nvSpPr>
            <p:cNvPr id="177165" name="Text Box 2061">
              <a:extLst>
                <a:ext uri="{FF2B5EF4-FFF2-40B4-BE49-F238E27FC236}">
                  <a16:creationId xmlns:a16="http://schemas.microsoft.com/office/drawing/2014/main" id="{2FAD726D-440A-806D-0735-B363239EE6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3" y="1670"/>
              <a:ext cx="78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>
                  <a:solidFill>
                    <a:srgbClr val="FF0000"/>
                  </a:solidFill>
                  <a:latin typeface="Courier New" panose="02070309020205020404" pitchFamily="49" charset="0"/>
                </a:rPr>
                <a:t>L...S</a:t>
              </a:r>
            </a:p>
          </p:txBody>
        </p:sp>
        <p:sp>
          <p:nvSpPr>
            <p:cNvPr id="177166" name="Text Box 2062">
              <a:extLst>
                <a:ext uri="{FF2B5EF4-FFF2-40B4-BE49-F238E27FC236}">
                  <a16:creationId xmlns:a16="http://schemas.microsoft.com/office/drawing/2014/main" id="{794A3893-ECD3-C8F5-6A28-6557F65E3C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3" y="1844"/>
              <a:ext cx="78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>
                  <a:solidFill>
                    <a:srgbClr val="FF0000"/>
                  </a:solidFill>
                  <a:latin typeface="Courier New" panose="02070309020205020404" pitchFamily="49" charset="0"/>
                </a:rPr>
                <a:t>L...S</a:t>
              </a:r>
            </a:p>
          </p:txBody>
        </p:sp>
        <p:sp>
          <p:nvSpPr>
            <p:cNvPr id="177167" name="Text Box 2063">
              <a:extLst>
                <a:ext uri="{FF2B5EF4-FFF2-40B4-BE49-F238E27FC236}">
                  <a16:creationId xmlns:a16="http://schemas.microsoft.com/office/drawing/2014/main" id="{D9C16E3E-4737-23AA-7C28-F719F48018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3" y="2024"/>
              <a:ext cx="78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>
                  <a:solidFill>
                    <a:srgbClr val="FF0000"/>
                  </a:solidFill>
                  <a:latin typeface="Courier New" panose="02070309020205020404" pitchFamily="49" charset="0"/>
                </a:rPr>
                <a:t>L...S</a:t>
              </a:r>
            </a:p>
          </p:txBody>
        </p:sp>
      </p:grpSp>
      <p:sp>
        <p:nvSpPr>
          <p:cNvPr id="177169" name="Rectangle 2065">
            <a:extLst>
              <a:ext uri="{FF2B5EF4-FFF2-40B4-BE49-F238E27FC236}">
                <a16:creationId xmlns:a16="http://schemas.microsoft.com/office/drawing/2014/main" id="{7B8E5F2D-22BF-60D5-57E1-1EE0A67F1B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3048000"/>
            <a:ext cx="1841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4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7170" name="Rectangle 2066">
            <a:extLst>
              <a:ext uri="{FF2B5EF4-FFF2-40B4-BE49-F238E27FC236}">
                <a16:creationId xmlns:a16="http://schemas.microsoft.com/office/drawing/2014/main" id="{3DD150F8-E859-6057-571E-E2BF23D0E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9501" y="5334001"/>
            <a:ext cx="12477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800">
                <a:solidFill>
                  <a:srgbClr val="3333CC"/>
                </a:solidFill>
                <a:latin typeface="Courier New" panose="02070309020205020404" pitchFamily="49" charset="0"/>
              </a:rPr>
              <a:t>T...</a:t>
            </a:r>
            <a:r>
              <a:rPr lang="en-US" altLang="en-US" sz="2800">
                <a:solidFill>
                  <a:srgbClr val="FF0000"/>
                </a:solidFill>
                <a:latin typeface="Courier New" panose="02070309020205020404" pitchFamily="49" charset="0"/>
              </a:rPr>
              <a:t>S</a:t>
            </a:r>
          </a:p>
        </p:txBody>
      </p:sp>
      <p:grpSp>
        <p:nvGrpSpPr>
          <p:cNvPr id="177171" name="Group 2067">
            <a:extLst>
              <a:ext uri="{FF2B5EF4-FFF2-40B4-BE49-F238E27FC236}">
                <a16:creationId xmlns:a16="http://schemas.microsoft.com/office/drawing/2014/main" id="{1C002501-F8A4-59B3-3BA5-7CC87DEE546B}"/>
              </a:ext>
            </a:extLst>
          </p:cNvPr>
          <p:cNvGrpSpPr>
            <a:grpSpLocks/>
          </p:cNvGrpSpPr>
          <p:nvPr/>
        </p:nvGrpSpPr>
        <p:grpSpPr bwMode="auto">
          <a:xfrm>
            <a:off x="2378075" y="5486400"/>
            <a:ext cx="1371600" cy="304800"/>
            <a:chOff x="3264" y="3456"/>
            <a:chExt cx="864" cy="192"/>
          </a:xfrm>
        </p:grpSpPr>
        <p:sp>
          <p:nvSpPr>
            <p:cNvPr id="177172" name="Line 2068">
              <a:extLst>
                <a:ext uri="{FF2B5EF4-FFF2-40B4-BE49-F238E27FC236}">
                  <a16:creationId xmlns:a16="http://schemas.microsoft.com/office/drawing/2014/main" id="{6C30A4FE-472A-E67B-B032-D82ADA08B3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4" y="3456"/>
              <a:ext cx="864" cy="144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Helvetica" panose="020B0604020202020204" pitchFamily="34" charset="0"/>
              </a:endParaRPr>
            </a:p>
          </p:txBody>
        </p:sp>
        <p:sp>
          <p:nvSpPr>
            <p:cNvPr id="177173" name="Line 2069">
              <a:extLst>
                <a:ext uri="{FF2B5EF4-FFF2-40B4-BE49-F238E27FC236}">
                  <a16:creationId xmlns:a16="http://schemas.microsoft.com/office/drawing/2014/main" id="{5F92B49C-94DC-C4F5-67FB-B55E2DBA26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12" y="3456"/>
              <a:ext cx="768" cy="192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Helvetica" panose="020B0604020202020204" pitchFamily="34" charset="0"/>
              </a:endParaRPr>
            </a:p>
          </p:txBody>
        </p:sp>
      </p:grpSp>
      <p:sp>
        <p:nvSpPr>
          <p:cNvPr id="177174" name="Rectangle 2070">
            <a:extLst>
              <a:ext uri="{FF2B5EF4-FFF2-40B4-BE49-F238E27FC236}">
                <a16:creationId xmlns:a16="http://schemas.microsoft.com/office/drawing/2014/main" id="{A2A6D236-7685-0DB6-7A67-BD9A83AB6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9501" y="5715001"/>
            <a:ext cx="12477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800">
                <a:solidFill>
                  <a:srgbClr val="FF0000"/>
                </a:solidFill>
                <a:latin typeface="Courier New" panose="02070309020205020404" pitchFamily="49" charset="0"/>
              </a:rPr>
              <a:t>L</a:t>
            </a:r>
            <a:r>
              <a:rPr lang="en-US" altLang="en-US" sz="2800">
                <a:solidFill>
                  <a:srgbClr val="3333CC"/>
                </a:solidFill>
                <a:latin typeface="Courier New" panose="02070309020205020404" pitchFamily="49" charset="0"/>
              </a:rPr>
              <a:t>...Y</a:t>
            </a:r>
          </a:p>
        </p:txBody>
      </p:sp>
      <p:grpSp>
        <p:nvGrpSpPr>
          <p:cNvPr id="177175" name="Group 2071">
            <a:extLst>
              <a:ext uri="{FF2B5EF4-FFF2-40B4-BE49-F238E27FC236}">
                <a16:creationId xmlns:a16="http://schemas.microsoft.com/office/drawing/2014/main" id="{E12BBCF4-DC40-0C4B-451E-2A65790A2212}"/>
              </a:ext>
            </a:extLst>
          </p:cNvPr>
          <p:cNvGrpSpPr>
            <a:grpSpLocks/>
          </p:cNvGrpSpPr>
          <p:nvPr/>
        </p:nvGrpSpPr>
        <p:grpSpPr bwMode="auto">
          <a:xfrm>
            <a:off x="2378075" y="5791200"/>
            <a:ext cx="1371600" cy="304800"/>
            <a:chOff x="3264" y="3456"/>
            <a:chExt cx="864" cy="192"/>
          </a:xfrm>
        </p:grpSpPr>
        <p:sp>
          <p:nvSpPr>
            <p:cNvPr id="177176" name="Line 2072">
              <a:extLst>
                <a:ext uri="{FF2B5EF4-FFF2-40B4-BE49-F238E27FC236}">
                  <a16:creationId xmlns:a16="http://schemas.microsoft.com/office/drawing/2014/main" id="{E74A4587-FF59-58D6-BFEA-F39AB2555C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4" y="3456"/>
              <a:ext cx="864" cy="144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Helvetica" panose="020B0604020202020204" pitchFamily="34" charset="0"/>
              </a:endParaRPr>
            </a:p>
          </p:txBody>
        </p:sp>
        <p:sp>
          <p:nvSpPr>
            <p:cNvPr id="177177" name="Line 2073">
              <a:extLst>
                <a:ext uri="{FF2B5EF4-FFF2-40B4-BE49-F238E27FC236}">
                  <a16:creationId xmlns:a16="http://schemas.microsoft.com/office/drawing/2014/main" id="{8F75C2EB-A651-622B-39DE-4EB513EBE1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12" y="3456"/>
              <a:ext cx="768" cy="192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Helvetica" panose="020B0604020202020204" pitchFamily="34" charset="0"/>
              </a:endParaRPr>
            </a:p>
          </p:txBody>
        </p:sp>
      </p:grpSp>
      <p:sp>
        <p:nvSpPr>
          <p:cNvPr id="177178" name="Text Box 2074">
            <a:extLst>
              <a:ext uri="{FF2B5EF4-FFF2-40B4-BE49-F238E27FC236}">
                <a16:creationId xmlns:a16="http://schemas.microsoft.com/office/drawing/2014/main" id="{6E462190-FA47-8ECA-6061-7D46EB5E46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7714" y="685800"/>
            <a:ext cx="51704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Helvetica" panose="020B0604020202020204" pitchFamily="34" charset="0"/>
              </a:rPr>
              <a:t>Correlated mutations in an alignment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Text Box 2">
            <a:extLst>
              <a:ext uri="{FF2B5EF4-FFF2-40B4-BE49-F238E27FC236}">
                <a16:creationId xmlns:a16="http://schemas.microsoft.com/office/drawing/2014/main" id="{899F1974-F34A-EC24-C1EE-B00A6FF965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6325" y="152400"/>
            <a:ext cx="48726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We evaluated four metrics of correlated mutations:</a:t>
            </a:r>
          </a:p>
        </p:txBody>
      </p:sp>
      <p:sp>
        <p:nvSpPr>
          <p:cNvPr id="181251" name="Text Box 3">
            <a:extLst>
              <a:ext uri="{FF2B5EF4-FFF2-40B4-BE49-F238E27FC236}">
                <a16:creationId xmlns:a16="http://schemas.microsoft.com/office/drawing/2014/main" id="{1F8711A1-0050-EC80-F614-FD850FEA6F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9325" y="2305051"/>
            <a:ext cx="461536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Mutual Information (MI):</a:t>
            </a:r>
          </a:p>
          <a:p>
            <a:r>
              <a:rPr lang="en-US" altLang="en-US">
                <a:latin typeface="Arial Unicode MS" pitchFamily="34" charset="-128"/>
              </a:rPr>
              <a:t>	</a:t>
            </a:r>
            <a:r>
              <a:rPr lang="en-US" altLang="en-US"/>
              <a:t>based on the </a:t>
            </a:r>
            <a:r>
              <a:rPr lang="en-US" altLang="en-US" u="sng"/>
              <a:t>ratio</a:t>
            </a:r>
            <a:r>
              <a:rPr lang="en-US" altLang="en-US"/>
              <a:t> of the observed and</a:t>
            </a:r>
          </a:p>
          <a:p>
            <a:r>
              <a:rPr lang="en-US" altLang="en-US"/>
              <a:t>           expected number of pairs of residues</a:t>
            </a:r>
          </a:p>
          <a:p>
            <a:r>
              <a:rPr lang="en-US" altLang="en-US">
                <a:latin typeface="Arial Unicode MS" pitchFamily="34" charset="-128"/>
              </a:rPr>
              <a:t>	</a:t>
            </a:r>
            <a:r>
              <a:rPr lang="en-US" altLang="en-US" sz="1600"/>
              <a:t>(Atchley et al, 1999) </a:t>
            </a:r>
          </a:p>
        </p:txBody>
      </p:sp>
      <p:sp>
        <p:nvSpPr>
          <p:cNvPr id="181252" name="Text Box 4">
            <a:extLst>
              <a:ext uri="{FF2B5EF4-FFF2-40B4-BE49-F238E27FC236}">
                <a16:creationId xmlns:a16="http://schemas.microsoft.com/office/drawing/2014/main" id="{AC2377A3-1BB8-1AF2-C2FD-3ED48A93FF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1" y="3905250"/>
            <a:ext cx="525015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Statistical Coupling Analysis (SCA):  </a:t>
            </a:r>
          </a:p>
          <a:p>
            <a:r>
              <a:rPr lang="en-US" altLang="en-US">
                <a:latin typeface="Arial Unicode MS" pitchFamily="34" charset="-128"/>
              </a:rPr>
              <a:t>	</a:t>
            </a:r>
            <a:r>
              <a:rPr lang="en-US" altLang="en-US"/>
              <a:t>based on the conditional probability of</a:t>
            </a:r>
          </a:p>
          <a:p>
            <a:r>
              <a:rPr lang="en-US" altLang="en-US"/>
              <a:t>           sub-alignments</a:t>
            </a:r>
            <a:r>
              <a:rPr lang="en-US" altLang="en-US">
                <a:latin typeface="Arial Unicode MS" pitchFamily="34" charset="-128"/>
              </a:rPr>
              <a:t> </a:t>
            </a:r>
            <a:r>
              <a:rPr lang="en-US" altLang="en-US" sz="1600"/>
              <a:t>(Lockless and Ranganathan, 1999 ) </a:t>
            </a:r>
          </a:p>
        </p:txBody>
      </p:sp>
      <p:grpSp>
        <p:nvGrpSpPr>
          <p:cNvPr id="181267" name="Group 19">
            <a:extLst>
              <a:ext uri="{FF2B5EF4-FFF2-40B4-BE49-F238E27FC236}">
                <a16:creationId xmlns:a16="http://schemas.microsoft.com/office/drawing/2014/main" id="{C84D1424-EC87-E797-CB67-0BE7DA0DD37D}"/>
              </a:ext>
            </a:extLst>
          </p:cNvPr>
          <p:cNvGrpSpPr>
            <a:grpSpLocks/>
          </p:cNvGrpSpPr>
          <p:nvPr/>
        </p:nvGrpSpPr>
        <p:grpSpPr bwMode="auto">
          <a:xfrm>
            <a:off x="3432175" y="685801"/>
            <a:ext cx="4749800" cy="1273175"/>
            <a:chOff x="1334" y="672"/>
            <a:chExt cx="2992" cy="802"/>
          </a:xfrm>
        </p:grpSpPr>
        <p:sp>
          <p:nvSpPr>
            <p:cNvPr id="181268" name="Text Box 20">
              <a:extLst>
                <a:ext uri="{FF2B5EF4-FFF2-40B4-BE49-F238E27FC236}">
                  <a16:creationId xmlns:a16="http://schemas.microsoft.com/office/drawing/2014/main" id="{3A35114F-B025-3F83-9082-1F4B876611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4" y="892"/>
              <a:ext cx="2992" cy="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>
                  <a:latin typeface="Arial Unicode MS" pitchFamily="34" charset="-128"/>
                </a:rPr>
                <a:t>              </a:t>
              </a:r>
              <a:r>
                <a:rPr lang="en-US" altLang="en-US"/>
                <a:t>Chi-square like </a:t>
              </a:r>
              <a:r>
                <a:rPr lang="en-US" altLang="en-US" u="sng"/>
                <a:t>difference</a:t>
              </a:r>
              <a:r>
                <a:rPr lang="en-US" altLang="en-US"/>
                <a:t> between </a:t>
              </a:r>
            </a:p>
            <a:p>
              <a:r>
                <a:rPr lang="en-US" altLang="en-US"/>
                <a:t>              the observed and expected number of</a:t>
              </a:r>
            </a:p>
            <a:p>
              <a:r>
                <a:rPr lang="en-US" altLang="en-US"/>
                <a:t>              pairs of residues</a:t>
              </a:r>
              <a:r>
                <a:rPr lang="en-US" altLang="en-US">
                  <a:latin typeface="Arial Unicode MS" pitchFamily="34" charset="-128"/>
                </a:rPr>
                <a:t> </a:t>
              </a:r>
              <a:r>
                <a:rPr lang="en-US" altLang="en-US" sz="1600"/>
                <a:t>(Kass and Horovitz, 2002)</a:t>
              </a:r>
              <a:endParaRPr lang="en-US" altLang="en-US"/>
            </a:p>
          </p:txBody>
        </p:sp>
        <p:sp>
          <p:nvSpPr>
            <p:cNvPr id="181269" name="Text Box 21">
              <a:extLst>
                <a:ext uri="{FF2B5EF4-FFF2-40B4-BE49-F238E27FC236}">
                  <a16:creationId xmlns:a16="http://schemas.microsoft.com/office/drawing/2014/main" id="{B94D39FF-F2B1-2846-6F36-04991F34DB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2" y="672"/>
              <a:ext cx="268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Observed minus expected squared (OMES):</a:t>
              </a:r>
            </a:p>
          </p:txBody>
        </p:sp>
      </p:grpSp>
      <p:sp>
        <p:nvSpPr>
          <p:cNvPr id="181270" name="Text Box 22">
            <a:extLst>
              <a:ext uri="{FF2B5EF4-FFF2-40B4-BE49-F238E27FC236}">
                <a16:creationId xmlns:a16="http://schemas.microsoft.com/office/drawing/2014/main" id="{1F1C9691-166D-4F64-EF26-95C8F5DD7C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3389" y="5181601"/>
            <a:ext cx="526939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McLachlan Based Substitution Correlation(McBASC):</a:t>
            </a:r>
          </a:p>
          <a:p>
            <a:r>
              <a:rPr lang="en-US" altLang="en-US"/>
              <a:t>	For each column, get from the matrix</a:t>
            </a:r>
          </a:p>
          <a:p>
            <a:r>
              <a:rPr lang="en-US" altLang="en-US"/>
              <a:t>the substitution value for all pairs of rows.  Calculate</a:t>
            </a:r>
          </a:p>
          <a:p>
            <a:r>
              <a:rPr lang="en-US" altLang="en-US"/>
              <a:t>Pearson’s r for all these values. </a:t>
            </a:r>
            <a:r>
              <a:rPr lang="en-US" altLang="en-US" sz="1600"/>
              <a:t>(Gobel et al, 1994)</a:t>
            </a:r>
          </a:p>
        </p:txBody>
      </p:sp>
      <p:grpSp>
        <p:nvGrpSpPr>
          <p:cNvPr id="181271" name="Group 23">
            <a:extLst>
              <a:ext uri="{FF2B5EF4-FFF2-40B4-BE49-F238E27FC236}">
                <a16:creationId xmlns:a16="http://schemas.microsoft.com/office/drawing/2014/main" id="{464654E2-5DD3-F240-D837-BA7833517EFF}"/>
              </a:ext>
            </a:extLst>
          </p:cNvPr>
          <p:cNvGrpSpPr>
            <a:grpSpLocks/>
          </p:cNvGrpSpPr>
          <p:nvPr/>
        </p:nvGrpSpPr>
        <p:grpSpPr bwMode="auto">
          <a:xfrm>
            <a:off x="1719264" y="817564"/>
            <a:ext cx="1247775" cy="2014537"/>
            <a:chOff x="3243" y="1082"/>
            <a:chExt cx="786" cy="1269"/>
          </a:xfrm>
        </p:grpSpPr>
        <p:sp>
          <p:nvSpPr>
            <p:cNvPr id="181272" name="Text Box 24">
              <a:extLst>
                <a:ext uri="{FF2B5EF4-FFF2-40B4-BE49-F238E27FC236}">
                  <a16:creationId xmlns:a16="http://schemas.microsoft.com/office/drawing/2014/main" id="{0098E260-6370-8865-88F9-8FC557F28A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3" y="1082"/>
              <a:ext cx="78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800">
                  <a:solidFill>
                    <a:schemeClr val="accent2"/>
                  </a:solidFill>
                  <a:latin typeface="Courier New" panose="02070309020205020404" pitchFamily="49" charset="0"/>
                </a:rPr>
                <a:t>T...Y</a:t>
              </a:r>
            </a:p>
          </p:txBody>
        </p:sp>
        <p:sp>
          <p:nvSpPr>
            <p:cNvPr id="181273" name="Text Box 25">
              <a:extLst>
                <a:ext uri="{FF2B5EF4-FFF2-40B4-BE49-F238E27FC236}">
                  <a16:creationId xmlns:a16="http://schemas.microsoft.com/office/drawing/2014/main" id="{12D69E6E-05C7-27C7-F594-DC17A5DEC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3" y="1280"/>
              <a:ext cx="78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800">
                  <a:solidFill>
                    <a:schemeClr val="accent2"/>
                  </a:solidFill>
                  <a:latin typeface="Courier New" panose="02070309020205020404" pitchFamily="49" charset="0"/>
                </a:rPr>
                <a:t>T...Y</a:t>
              </a:r>
            </a:p>
          </p:txBody>
        </p:sp>
        <p:sp>
          <p:nvSpPr>
            <p:cNvPr id="181274" name="Text Box 26">
              <a:extLst>
                <a:ext uri="{FF2B5EF4-FFF2-40B4-BE49-F238E27FC236}">
                  <a16:creationId xmlns:a16="http://schemas.microsoft.com/office/drawing/2014/main" id="{552DE95D-C733-2340-CB34-1ACCA9C078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3" y="1466"/>
              <a:ext cx="78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800" dirty="0">
                  <a:solidFill>
                    <a:schemeClr val="accent2"/>
                  </a:solidFill>
                  <a:latin typeface="Courier New" panose="02070309020205020404" pitchFamily="49" charset="0"/>
                </a:rPr>
                <a:t>T...Y</a:t>
              </a:r>
            </a:p>
          </p:txBody>
        </p:sp>
        <p:sp>
          <p:nvSpPr>
            <p:cNvPr id="181275" name="Text Box 27">
              <a:extLst>
                <a:ext uri="{FF2B5EF4-FFF2-40B4-BE49-F238E27FC236}">
                  <a16:creationId xmlns:a16="http://schemas.microsoft.com/office/drawing/2014/main" id="{96A55507-1D9F-F479-157C-08725E2DCB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3" y="1670"/>
              <a:ext cx="78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800">
                  <a:solidFill>
                    <a:schemeClr val="accent2"/>
                  </a:solidFill>
                  <a:latin typeface="Courier New" panose="02070309020205020404" pitchFamily="49" charset="0"/>
                </a:rPr>
                <a:t>T...Y</a:t>
              </a:r>
            </a:p>
          </p:txBody>
        </p:sp>
        <p:sp>
          <p:nvSpPr>
            <p:cNvPr id="181276" name="Text Box 28">
              <a:extLst>
                <a:ext uri="{FF2B5EF4-FFF2-40B4-BE49-F238E27FC236}">
                  <a16:creationId xmlns:a16="http://schemas.microsoft.com/office/drawing/2014/main" id="{ED386D1F-C76D-F1A6-6C0C-B6C8D08D2E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3" y="1844"/>
              <a:ext cx="78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800">
                  <a:solidFill>
                    <a:schemeClr val="accent2"/>
                  </a:solidFill>
                  <a:latin typeface="Courier New" panose="02070309020205020404" pitchFamily="49" charset="0"/>
                </a:rPr>
                <a:t>T...Y</a:t>
              </a:r>
            </a:p>
          </p:txBody>
        </p:sp>
        <p:sp>
          <p:nvSpPr>
            <p:cNvPr id="181277" name="Text Box 29">
              <a:extLst>
                <a:ext uri="{FF2B5EF4-FFF2-40B4-BE49-F238E27FC236}">
                  <a16:creationId xmlns:a16="http://schemas.microsoft.com/office/drawing/2014/main" id="{9F4165D7-0290-E844-E6A9-220ED70063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3" y="2024"/>
              <a:ext cx="78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800">
                  <a:solidFill>
                    <a:schemeClr val="accent2"/>
                  </a:solidFill>
                  <a:latin typeface="Courier New" panose="02070309020205020404" pitchFamily="49" charset="0"/>
                </a:rPr>
                <a:t>T...Y</a:t>
              </a:r>
            </a:p>
          </p:txBody>
        </p:sp>
      </p:grpSp>
      <p:grpSp>
        <p:nvGrpSpPr>
          <p:cNvPr id="181278" name="Group 30">
            <a:extLst>
              <a:ext uri="{FF2B5EF4-FFF2-40B4-BE49-F238E27FC236}">
                <a16:creationId xmlns:a16="http://schemas.microsoft.com/office/drawing/2014/main" id="{839B5BF6-C846-8049-9719-E3EEB60649FA}"/>
              </a:ext>
            </a:extLst>
          </p:cNvPr>
          <p:cNvGrpSpPr>
            <a:grpSpLocks/>
          </p:cNvGrpSpPr>
          <p:nvPr/>
        </p:nvGrpSpPr>
        <p:grpSpPr bwMode="auto">
          <a:xfrm>
            <a:off x="1719264" y="2617789"/>
            <a:ext cx="1247775" cy="2014537"/>
            <a:chOff x="3243" y="1082"/>
            <a:chExt cx="786" cy="1269"/>
          </a:xfrm>
        </p:grpSpPr>
        <p:sp>
          <p:nvSpPr>
            <p:cNvPr id="181279" name="Text Box 31">
              <a:extLst>
                <a:ext uri="{FF2B5EF4-FFF2-40B4-BE49-F238E27FC236}">
                  <a16:creationId xmlns:a16="http://schemas.microsoft.com/office/drawing/2014/main" id="{28AC6D08-98D4-6F14-635A-FDBEF2DC67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3" y="1082"/>
              <a:ext cx="78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800">
                  <a:solidFill>
                    <a:srgbClr val="FF0000"/>
                  </a:solidFill>
                  <a:latin typeface="Courier New" panose="02070309020205020404" pitchFamily="49" charset="0"/>
                </a:rPr>
                <a:t>L...S</a:t>
              </a:r>
            </a:p>
          </p:txBody>
        </p:sp>
        <p:sp>
          <p:nvSpPr>
            <p:cNvPr id="181280" name="Text Box 32">
              <a:extLst>
                <a:ext uri="{FF2B5EF4-FFF2-40B4-BE49-F238E27FC236}">
                  <a16:creationId xmlns:a16="http://schemas.microsoft.com/office/drawing/2014/main" id="{1FC10D32-9FE6-7B6C-1BE5-98C0AFBBF4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3" y="1280"/>
              <a:ext cx="78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800">
                  <a:solidFill>
                    <a:srgbClr val="FF0000"/>
                  </a:solidFill>
                  <a:latin typeface="Courier New" panose="02070309020205020404" pitchFamily="49" charset="0"/>
                </a:rPr>
                <a:t>L...S</a:t>
              </a:r>
            </a:p>
          </p:txBody>
        </p:sp>
        <p:sp>
          <p:nvSpPr>
            <p:cNvPr id="181281" name="Text Box 33">
              <a:extLst>
                <a:ext uri="{FF2B5EF4-FFF2-40B4-BE49-F238E27FC236}">
                  <a16:creationId xmlns:a16="http://schemas.microsoft.com/office/drawing/2014/main" id="{59B172C0-A145-D54B-CDE2-5FAFE76CD8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3" y="1466"/>
              <a:ext cx="78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800">
                  <a:solidFill>
                    <a:srgbClr val="FF0000"/>
                  </a:solidFill>
                  <a:latin typeface="Courier New" panose="02070309020205020404" pitchFamily="49" charset="0"/>
                </a:rPr>
                <a:t>L...S</a:t>
              </a:r>
            </a:p>
          </p:txBody>
        </p:sp>
        <p:sp>
          <p:nvSpPr>
            <p:cNvPr id="181282" name="Text Box 34">
              <a:extLst>
                <a:ext uri="{FF2B5EF4-FFF2-40B4-BE49-F238E27FC236}">
                  <a16:creationId xmlns:a16="http://schemas.microsoft.com/office/drawing/2014/main" id="{104C9D2A-BC2B-D4CC-9F67-CF27541EA3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3" y="1670"/>
              <a:ext cx="78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800">
                  <a:solidFill>
                    <a:srgbClr val="FF0000"/>
                  </a:solidFill>
                  <a:latin typeface="Courier New" panose="02070309020205020404" pitchFamily="49" charset="0"/>
                </a:rPr>
                <a:t>L...S</a:t>
              </a:r>
            </a:p>
          </p:txBody>
        </p:sp>
        <p:sp>
          <p:nvSpPr>
            <p:cNvPr id="181283" name="Text Box 35">
              <a:extLst>
                <a:ext uri="{FF2B5EF4-FFF2-40B4-BE49-F238E27FC236}">
                  <a16:creationId xmlns:a16="http://schemas.microsoft.com/office/drawing/2014/main" id="{4046F546-8A19-DD5D-5B11-5FE4708344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3" y="1844"/>
              <a:ext cx="78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800">
                  <a:solidFill>
                    <a:srgbClr val="FF0000"/>
                  </a:solidFill>
                  <a:latin typeface="Courier New" panose="02070309020205020404" pitchFamily="49" charset="0"/>
                </a:rPr>
                <a:t>L...S</a:t>
              </a:r>
            </a:p>
          </p:txBody>
        </p:sp>
        <p:sp>
          <p:nvSpPr>
            <p:cNvPr id="181284" name="Text Box 36">
              <a:extLst>
                <a:ext uri="{FF2B5EF4-FFF2-40B4-BE49-F238E27FC236}">
                  <a16:creationId xmlns:a16="http://schemas.microsoft.com/office/drawing/2014/main" id="{44323733-55CE-459C-D423-85C098C470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3" y="2024"/>
              <a:ext cx="78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800">
                  <a:solidFill>
                    <a:srgbClr val="FF0000"/>
                  </a:solidFill>
                  <a:latin typeface="Courier New" panose="02070309020205020404" pitchFamily="49" charset="0"/>
                </a:rPr>
                <a:t>L...S</a:t>
              </a:r>
            </a:p>
          </p:txBody>
        </p:sp>
      </p:grpSp>
      <p:sp>
        <p:nvSpPr>
          <p:cNvPr id="181285" name="Rectangle 37">
            <a:extLst>
              <a:ext uri="{FF2B5EF4-FFF2-40B4-BE49-F238E27FC236}">
                <a16:creationId xmlns:a16="http://schemas.microsoft.com/office/drawing/2014/main" id="{041EE5E8-C44D-C638-36CB-E48F4EB645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4026" y="4433888"/>
            <a:ext cx="12477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>
                <a:solidFill>
                  <a:schemeClr val="accent2"/>
                </a:solidFill>
                <a:latin typeface="Courier New" panose="02070309020205020404" pitchFamily="49" charset="0"/>
              </a:rPr>
              <a:t>T...</a:t>
            </a:r>
            <a:r>
              <a:rPr lang="en-US" altLang="en-US" sz="2800">
                <a:solidFill>
                  <a:srgbClr val="FF0000"/>
                </a:solidFill>
                <a:latin typeface="Courier New" panose="02070309020205020404" pitchFamily="49" charset="0"/>
              </a:rPr>
              <a:t>S</a:t>
            </a:r>
          </a:p>
        </p:txBody>
      </p:sp>
      <p:grpSp>
        <p:nvGrpSpPr>
          <p:cNvPr id="181286" name="Group 38">
            <a:extLst>
              <a:ext uri="{FF2B5EF4-FFF2-40B4-BE49-F238E27FC236}">
                <a16:creationId xmlns:a16="http://schemas.microsoft.com/office/drawing/2014/main" id="{60FA8557-6F1C-7AB4-E9A3-AFC70F249A87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4586288"/>
            <a:ext cx="1371600" cy="304800"/>
            <a:chOff x="3264" y="3456"/>
            <a:chExt cx="864" cy="192"/>
          </a:xfrm>
        </p:grpSpPr>
        <p:sp>
          <p:nvSpPr>
            <p:cNvPr id="181287" name="Line 39">
              <a:extLst>
                <a:ext uri="{FF2B5EF4-FFF2-40B4-BE49-F238E27FC236}">
                  <a16:creationId xmlns:a16="http://schemas.microsoft.com/office/drawing/2014/main" id="{975CE551-1FD4-9323-10AD-B09043D7C7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4" y="3456"/>
              <a:ext cx="864" cy="144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1288" name="Line 40">
              <a:extLst>
                <a:ext uri="{FF2B5EF4-FFF2-40B4-BE49-F238E27FC236}">
                  <a16:creationId xmlns:a16="http://schemas.microsoft.com/office/drawing/2014/main" id="{4DC94AFD-0FF3-5489-FF31-84A219BD79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12" y="3456"/>
              <a:ext cx="768" cy="192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1289" name="Rectangle 41">
            <a:extLst>
              <a:ext uri="{FF2B5EF4-FFF2-40B4-BE49-F238E27FC236}">
                <a16:creationId xmlns:a16="http://schemas.microsoft.com/office/drawing/2014/main" id="{39B6A8AE-B856-20E5-73E8-BDC8DDF6A2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4026" y="4814888"/>
            <a:ext cx="12477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>
                <a:solidFill>
                  <a:srgbClr val="FF0000"/>
                </a:solidFill>
                <a:latin typeface="Courier New" panose="02070309020205020404" pitchFamily="49" charset="0"/>
              </a:rPr>
              <a:t>L</a:t>
            </a:r>
            <a:r>
              <a:rPr lang="en-US" altLang="en-US" sz="2800">
                <a:solidFill>
                  <a:schemeClr val="accent2"/>
                </a:solidFill>
                <a:latin typeface="Courier New" panose="02070309020205020404" pitchFamily="49" charset="0"/>
              </a:rPr>
              <a:t>...Y</a:t>
            </a:r>
          </a:p>
        </p:txBody>
      </p:sp>
      <p:grpSp>
        <p:nvGrpSpPr>
          <p:cNvPr id="181290" name="Group 42">
            <a:extLst>
              <a:ext uri="{FF2B5EF4-FFF2-40B4-BE49-F238E27FC236}">
                <a16:creationId xmlns:a16="http://schemas.microsoft.com/office/drawing/2014/main" id="{CC36950B-736A-4E98-BD01-52158A5D0E48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4891088"/>
            <a:ext cx="1371600" cy="304800"/>
            <a:chOff x="3264" y="3456"/>
            <a:chExt cx="864" cy="192"/>
          </a:xfrm>
        </p:grpSpPr>
        <p:sp>
          <p:nvSpPr>
            <p:cNvPr id="181291" name="Line 43">
              <a:extLst>
                <a:ext uri="{FF2B5EF4-FFF2-40B4-BE49-F238E27FC236}">
                  <a16:creationId xmlns:a16="http://schemas.microsoft.com/office/drawing/2014/main" id="{A115CA1E-14EF-C340-036E-7C3059C871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4" y="3456"/>
              <a:ext cx="864" cy="144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1292" name="Line 44">
              <a:extLst>
                <a:ext uri="{FF2B5EF4-FFF2-40B4-BE49-F238E27FC236}">
                  <a16:creationId xmlns:a16="http://schemas.microsoft.com/office/drawing/2014/main" id="{28605C97-CA0C-591B-9E74-D32646D70D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12" y="3456"/>
              <a:ext cx="768" cy="192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A7F8611-DACB-3A62-13E3-8FDFC157E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4706" y="5516156"/>
            <a:ext cx="3165423" cy="10884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1" grpId="0" autoUpdateAnimBg="0"/>
      <p:bldP spid="181252" grpId="0" autoUpdateAnimBg="0"/>
      <p:bldP spid="181270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ext Box 2">
            <a:extLst>
              <a:ext uri="{FF2B5EF4-FFF2-40B4-BE49-F238E27FC236}">
                <a16:creationId xmlns:a16="http://schemas.microsoft.com/office/drawing/2014/main" id="{4F8BD085-410F-D689-895C-7B27842C3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8325" y="422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2947" name="Text Box 3">
            <a:extLst>
              <a:ext uri="{FF2B5EF4-FFF2-40B4-BE49-F238E27FC236}">
                <a16:creationId xmlns:a16="http://schemas.microsoft.com/office/drawing/2014/main" id="{DA6ECBF0-4494-F416-FD8A-930D4BAB1D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1" y="228600"/>
            <a:ext cx="6219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Helvetica" panose="020B0604020202020204" pitchFamily="34" charset="0"/>
              </a:rPr>
              <a:t>An alignment made up of the 20 amino acids</a:t>
            </a:r>
          </a:p>
        </p:txBody>
      </p:sp>
      <p:sp>
        <p:nvSpPr>
          <p:cNvPr id="82950" name="Text Box 6">
            <a:extLst>
              <a:ext uri="{FF2B5EF4-FFF2-40B4-BE49-F238E27FC236}">
                <a16:creationId xmlns:a16="http://schemas.microsoft.com/office/drawing/2014/main" id="{355FE2ED-651B-D40B-071B-AA4DE8659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9651" y="1244600"/>
            <a:ext cx="553357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AC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DE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FG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HI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KL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MN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PQ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RS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TU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WV</a:t>
            </a: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anose="020B0604020202020204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1151</Words>
  <Application>Microsoft Office PowerPoint</Application>
  <PresentationFormat>Widescreen</PresentationFormat>
  <Paragraphs>317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Aptos</vt:lpstr>
      <vt:lpstr>Aptos Display</vt:lpstr>
      <vt:lpstr>Arial</vt:lpstr>
      <vt:lpstr>Arial Unicode MS</vt:lpstr>
      <vt:lpstr>Courier New</vt:lpstr>
      <vt:lpstr>Helvetica</vt:lpstr>
      <vt:lpstr>Times New Roman</vt:lpstr>
      <vt:lpstr>Office Theme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Anthony Fodor</dc:creator>
  <cp:lastModifiedBy>Anthony Fodor</cp:lastModifiedBy>
  <cp:revision>43</cp:revision>
  <dcterms:created xsi:type="dcterms:W3CDTF">2025-03-16T01:41:16Z</dcterms:created>
  <dcterms:modified xsi:type="dcterms:W3CDTF">2025-03-16T06:18:11Z</dcterms:modified>
</cp:coreProperties>
</file>